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9" r:id="rId4"/>
    <p:sldId id="260" r:id="rId5"/>
    <p:sldId id="293" r:id="rId6"/>
    <p:sldId id="294" r:id="rId7"/>
    <p:sldId id="295" r:id="rId8"/>
    <p:sldId id="296" r:id="rId9"/>
    <p:sldId id="297" r:id="rId10"/>
    <p:sldId id="299" r:id="rId11"/>
    <p:sldId id="276" r:id="rId12"/>
    <p:sldId id="277" r:id="rId13"/>
    <p:sldId id="278" r:id="rId14"/>
    <p:sldId id="279" r:id="rId15"/>
    <p:sldId id="280" r:id="rId16"/>
    <p:sldId id="281" r:id="rId17"/>
    <p:sldId id="263" r:id="rId18"/>
    <p:sldId id="264" r:id="rId19"/>
    <p:sldId id="265" r:id="rId20"/>
    <p:sldId id="266" r:id="rId21"/>
    <p:sldId id="267" r:id="rId22"/>
    <p:sldId id="268" r:id="rId23"/>
    <p:sldId id="282" r:id="rId24"/>
    <p:sldId id="283" r:id="rId25"/>
    <p:sldId id="284" r:id="rId26"/>
    <p:sldId id="285" r:id="rId27"/>
    <p:sldId id="286" r:id="rId28"/>
    <p:sldId id="287" r:id="rId29"/>
    <p:sldId id="288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43" autoAdjust="0"/>
    <p:restoredTop sz="94660"/>
  </p:normalViewPr>
  <p:slideViewPr>
    <p:cSldViewPr snapToGrid="0">
      <p:cViewPr>
        <p:scale>
          <a:sx n="100" d="100"/>
          <a:sy n="100" d="100"/>
        </p:scale>
        <p:origin x="-1210" y="-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F661C24-9668-4B3B-AB2E-786F14E0FE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0AF338F2-DC27-4ED8-947F-D97D305CC8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95B688AD-3BDD-48FC-ADF9-C9F6654FB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9FED-DD4D-4738-A8D7-587CDFD04C06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4F73D3D-E323-4BBF-B1DB-B9311EB9C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A08B041-45A0-4371-BD26-287923CDF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A8457-116D-42E1-A5A2-3FD37A775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610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CF39D7C-B0E3-4A1B-8C8F-D5DB65BFF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90C4406E-B193-4CC4-B65E-3AC0971D2A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6978766-B90F-4CE8-9B38-765A20B0F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9FED-DD4D-4738-A8D7-587CDFD04C06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3108609-B5AE-485D-B294-6DF5A2474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AF88695-73BA-4671-B437-0BD10BC07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A8457-116D-42E1-A5A2-3FD37A775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938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E28F660B-DD97-4E8C-B2AD-CC7803F82C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93ED67C6-0FA8-4744-A30C-1DF7D252BE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A24B050-F312-4C72-82D8-812E9327B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9FED-DD4D-4738-A8D7-587CDFD04C06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3E9ADDC-04DA-49D7-B831-0B6582747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8A23EE8-AF7D-42E5-A404-FD84894E2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A8457-116D-42E1-A5A2-3FD37A775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698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F61BDB5-7E5B-4F98-A28C-0E9FBB78C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2C37B518-3237-4DE2-A1BB-84C389A11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6D1BC6C-99A6-4CE6-81A7-6837E5AA1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9FED-DD4D-4738-A8D7-587CDFD04C06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E8D47B2E-2A6D-4640-8264-E03EA3E91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DB2559F-2704-484E-9F71-56905CFF6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A8457-116D-42E1-A5A2-3FD37A775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8564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472B0F7-BE59-47A7-BE7C-43E567E43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00D6CD0-89A1-4CDB-B7EE-5739710849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ABB3CB9-ED81-4313-95AE-7B5461B59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9FED-DD4D-4738-A8D7-587CDFD04C06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1DEAEE0-864A-45D4-91CA-39817356D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FDEFC28-D9B7-44DA-919B-4D48C8155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A8457-116D-42E1-A5A2-3FD37A775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742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82E97F9-214A-481E-9E51-0614B26C2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8B472AE-7A81-4BCD-B4B1-3E3630597F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EDCAFF2D-AD83-49A5-BDF0-2F5105741B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4D19C6E6-0332-4B8A-AD89-20DECCBBB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9FED-DD4D-4738-A8D7-587CDFD04C06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96CD83A6-CA7B-4574-9655-091741989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70BCD23-F7C2-42A3-A2F9-49D448D34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A8457-116D-42E1-A5A2-3FD37A775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684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7BE976E-FE6A-4079-9A7F-37544C191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9C5623BD-F669-4369-A0E6-AD52816FCF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9D54D4AD-F61C-4D8F-A24D-6E854C2207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0181E7AA-78B0-49B6-BB9A-C55F466D82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01075D74-AA96-4666-953D-B8B1B54408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1D433764-B3D2-4DFF-9F32-49BD009CC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9FED-DD4D-4738-A8D7-587CDFD04C06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E5B3045A-A0F2-4BEE-831C-ABFC768F9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68E8A9A9-949C-4ED7-9F5F-65F58F49A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A8457-116D-42E1-A5A2-3FD37A775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794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E5430E4-85B4-4D36-BF0D-0D66AF640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7F1E56BC-DAA7-43DD-B1B1-62E166B5D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9FED-DD4D-4738-A8D7-587CDFD04C06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DA46711B-1184-4038-A34C-91E9AD7CC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BBFE72D-1B2F-4690-BC96-57545758A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A8457-116D-42E1-A5A2-3FD37A775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162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4DFD1CF0-A4A7-4A37-BDD4-8669EEE75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9FED-DD4D-4738-A8D7-587CDFD04C06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A8ABFAD2-1913-40D8-8ED8-EF64DEAB7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2A15E7E8-1533-489D-911B-2220A9874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A8457-116D-42E1-A5A2-3FD37A775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471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C888AE8-DE46-47F7-A8DF-58B4148A7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FDDB2BE-25CE-4449-B470-66B6A71AC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63201E39-1E5D-44B5-BACF-AC6874B5A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B291DD8-2248-4AC0-94C3-ABBE6298C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9FED-DD4D-4738-A8D7-587CDFD04C06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AD033FE9-04EB-4807-BC82-09B67C560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19A7F04-B4FE-4EEC-91C5-68C95DB67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A8457-116D-42E1-A5A2-3FD37A775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427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4EE5E44-0B59-4FC6-9463-DC8B7DCFD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1D7F9493-D192-4062-B3DF-329FFE7FF0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30776526-6614-4855-BD2E-0A85356DF2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9637EF9B-5E7F-4B4A-A4E0-8D4381D0B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69FED-DD4D-4738-A8D7-587CDFD04C06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D9A7E2E-65B9-4805-B5DD-A05C0E54B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946859BC-F981-4950-9C94-388F7D9FD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7A8457-116D-42E1-A5A2-3FD37A775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798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6CBB6E77-C790-4ED0-AEC8-51B1ED49E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0B931EF-DA0C-4A1C-834C-5CE48B0FFF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F484080-5D5C-4BE9-A506-18AD94B9AD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69FED-DD4D-4738-A8D7-587CDFD04C06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447EEF6-2599-4BA0-B6EB-977FF489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990E95C-2315-4A79-A6E0-76503FF15C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7A8457-116D-42E1-A5A2-3FD37A775B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512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0D2C4AD-B06E-4E7A-99B8-09AC15C06829}"/>
              </a:ext>
            </a:extLst>
          </p:cNvPr>
          <p:cNvSpPr txBox="1"/>
          <p:nvPr/>
        </p:nvSpPr>
        <p:spPr>
          <a:xfrm>
            <a:off x="2795434" y="2274838"/>
            <a:ext cx="63201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+mj-ea"/>
                <a:ea typeface="+mj-ea"/>
              </a:rPr>
              <a:t>5</a:t>
            </a:r>
            <a:r>
              <a:rPr lang="ko-KR" altLang="en-US" sz="3600" b="1" dirty="0">
                <a:latin typeface="+mj-ea"/>
                <a:ea typeface="+mj-ea"/>
              </a:rPr>
              <a:t>조</a:t>
            </a:r>
            <a:endParaRPr lang="en-US" altLang="ko-KR" sz="3600" b="1" dirty="0">
              <a:latin typeface="+mj-ea"/>
              <a:ea typeface="+mj-ea"/>
            </a:endParaRPr>
          </a:p>
          <a:p>
            <a:pPr algn="ctr"/>
            <a:endParaRPr lang="en-US" altLang="ko-KR" sz="3600" b="1" dirty="0">
              <a:latin typeface="+mj-ea"/>
              <a:ea typeface="+mj-ea"/>
            </a:endParaRPr>
          </a:p>
          <a:p>
            <a:pPr algn="ctr"/>
            <a:r>
              <a:rPr lang="ko-KR" altLang="en-US" sz="3600" b="1" dirty="0">
                <a:latin typeface="+mj-ea"/>
                <a:ea typeface="+mj-ea"/>
              </a:rPr>
              <a:t>지름길</a:t>
            </a:r>
            <a:r>
              <a:rPr lang="en-US" altLang="ko-KR" sz="3600" b="1" dirty="0">
                <a:latin typeface="+mj-ea"/>
                <a:ea typeface="+mj-ea"/>
              </a:rPr>
              <a:t>(</a:t>
            </a:r>
            <a:r>
              <a:rPr lang="ko-KR" altLang="en-US" sz="3600" b="1" dirty="0">
                <a:latin typeface="+mj-ea"/>
                <a:ea typeface="+mj-ea"/>
              </a:rPr>
              <a:t>지름을 향한 지름길</a:t>
            </a:r>
            <a:r>
              <a:rPr lang="en-US" altLang="ko-KR" sz="3600" b="1" dirty="0">
                <a:latin typeface="+mj-ea"/>
                <a:ea typeface="+mj-ea"/>
              </a:rPr>
              <a:t>)</a:t>
            </a:r>
          </a:p>
          <a:p>
            <a:pPr algn="ctr"/>
            <a:endParaRPr lang="ko-KR" altLang="en-US" sz="3600" b="1" dirty="0">
              <a:latin typeface="+mj-ea"/>
              <a:ea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9D3B245-BA80-4C58-AB67-85353D50F5E5}"/>
              </a:ext>
            </a:extLst>
          </p:cNvPr>
          <p:cNvSpPr txBox="1"/>
          <p:nvPr/>
        </p:nvSpPr>
        <p:spPr>
          <a:xfrm>
            <a:off x="9115552" y="6182261"/>
            <a:ext cx="34563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+mn-ea"/>
              </a:rPr>
              <a:t>김혜민 </a:t>
            </a:r>
            <a:r>
              <a:rPr lang="ko-KR" altLang="en-US" sz="1400" dirty="0" err="1">
                <a:latin typeface="+mn-ea"/>
              </a:rPr>
              <a:t>탁재인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박진근 이미정 </a:t>
            </a:r>
            <a:r>
              <a:rPr lang="ko-KR" altLang="en-US" sz="1400" dirty="0" err="1">
                <a:latin typeface="+mn-ea"/>
              </a:rPr>
              <a:t>정동연</a:t>
            </a:r>
            <a:endParaRPr lang="en-US" altLang="ko-KR" sz="1400" dirty="0">
              <a:latin typeface="+mn-ea"/>
            </a:endParaRPr>
          </a:p>
          <a:p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36371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C8E9AF67-CF6B-4A59-988C-09C4006BD5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93" t="15396" r="29453" b="16667"/>
          <a:stretch/>
        </p:blipFill>
        <p:spPr>
          <a:xfrm>
            <a:off x="4585768" y="544286"/>
            <a:ext cx="7413171" cy="6106885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1D3423FC-DD9A-4323-97CB-108AFAC8281A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1899821" y="2985495"/>
            <a:ext cx="3034129" cy="1205177"/>
          </a:xfrm>
          <a:prstGeom prst="straightConnector1">
            <a:avLst/>
          </a:prstGeom>
          <a:ln w="412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18D2189C-E629-4FC7-87F7-9E4E0461908B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1436914" y="862192"/>
            <a:ext cx="3497036" cy="879522"/>
          </a:xfrm>
          <a:prstGeom prst="straightConnector1">
            <a:avLst/>
          </a:prstGeom>
          <a:ln w="412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3ADAADB-2EC8-4F47-9429-BD17F78CD2EF}"/>
              </a:ext>
            </a:extLst>
          </p:cNvPr>
          <p:cNvSpPr txBox="1"/>
          <p:nvPr/>
        </p:nvSpPr>
        <p:spPr>
          <a:xfrm>
            <a:off x="243729" y="252756"/>
            <a:ext cx="4392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n-ea"/>
              </a:rPr>
              <a:t>3. Entity Class - Path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442C415-A718-4C74-B0F1-DB5E5158D2C8}"/>
              </a:ext>
            </a:extLst>
          </p:cNvPr>
          <p:cNvSpPr txBox="1"/>
          <p:nvPr/>
        </p:nvSpPr>
        <p:spPr>
          <a:xfrm>
            <a:off x="243729" y="652864"/>
            <a:ext cx="4392705" cy="3063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+mn-ea"/>
              </a:rPr>
              <a:t>Path entity class</a:t>
            </a:r>
            <a:r>
              <a:rPr kumimoji="1" lang="ko-KR" altLang="en-US" dirty="0">
                <a:latin typeface="+mn-ea"/>
              </a:rPr>
              <a:t>는 선택 매장의 이름을 순서대로 저장하는 </a:t>
            </a:r>
            <a:r>
              <a:rPr kumimoji="1" lang="en-US" altLang="ko-KR" dirty="0" err="1">
                <a:latin typeface="+mn-ea"/>
              </a:rPr>
              <a:t>ArrayList</a:t>
            </a:r>
            <a:r>
              <a:rPr kumimoji="1" lang="ko-KR" altLang="en-US" dirty="0">
                <a:latin typeface="+mn-ea"/>
              </a:rPr>
              <a:t>인</a:t>
            </a:r>
            <a:r>
              <a:rPr kumimoji="1" lang="en-US" altLang="ko-KR" dirty="0">
                <a:latin typeface="+mn-ea"/>
              </a:rPr>
              <a:t> </a:t>
            </a:r>
            <a:r>
              <a:rPr kumimoji="1" lang="en-US" altLang="ko-KR" dirty="0" err="1">
                <a:latin typeface="+mn-ea"/>
              </a:rPr>
              <a:t>pathArr</a:t>
            </a:r>
            <a:r>
              <a:rPr kumimoji="1" lang="en-US" altLang="ko-KR" dirty="0">
                <a:latin typeface="+mn-ea"/>
              </a:rPr>
              <a:t> </a:t>
            </a:r>
            <a:r>
              <a:rPr kumimoji="1" lang="ko-KR" altLang="en-US" dirty="0">
                <a:latin typeface="+mn-ea"/>
              </a:rPr>
              <a:t>를 멤버변수로 가진다</a:t>
            </a:r>
            <a:r>
              <a:rPr kumimoji="1" lang="en-US" altLang="ko-KR" dirty="0">
                <a:latin typeface="+mn-ea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latin typeface="+mn-ea"/>
              </a:rPr>
              <a:t>pathArr</a:t>
            </a:r>
            <a:r>
              <a:rPr kumimoji="1" lang="ko-KR" altLang="en-US" dirty="0">
                <a:latin typeface="+mn-ea"/>
              </a:rPr>
              <a:t>에 대한 </a:t>
            </a:r>
            <a:r>
              <a:rPr kumimoji="1" lang="en-US" altLang="ko-KR" dirty="0">
                <a:latin typeface="+mn-ea"/>
              </a:rPr>
              <a:t>get/set </a:t>
            </a:r>
            <a:r>
              <a:rPr kumimoji="1" lang="ko-KR" altLang="en-US" dirty="0">
                <a:latin typeface="+mn-ea"/>
              </a:rPr>
              <a:t>메소드</a:t>
            </a:r>
            <a:r>
              <a:rPr kumimoji="1" lang="en-US" altLang="ko-KR" dirty="0">
                <a:latin typeface="+mn-ea"/>
              </a:rPr>
              <a:t>, </a:t>
            </a:r>
            <a:r>
              <a:rPr kumimoji="1" lang="ko-KR" altLang="en-US" dirty="0">
                <a:latin typeface="+mn-ea"/>
              </a:rPr>
              <a:t>동선 정보를 내부 </a:t>
            </a:r>
            <a:r>
              <a:rPr kumimoji="1" lang="en-US" altLang="ko-KR" dirty="0">
                <a:latin typeface="+mn-ea"/>
              </a:rPr>
              <a:t>DB(</a:t>
            </a:r>
            <a:r>
              <a:rPr kumimoji="1" lang="en-US" altLang="ko-KR" dirty="0" err="1">
                <a:latin typeface="+mn-ea"/>
              </a:rPr>
              <a:t>sqlite</a:t>
            </a:r>
            <a:r>
              <a:rPr kumimoji="1" lang="en-US" altLang="ko-KR" dirty="0">
                <a:latin typeface="+mn-ea"/>
              </a:rPr>
              <a:t>)</a:t>
            </a:r>
            <a:r>
              <a:rPr kumimoji="1" lang="ko-KR" altLang="en-US" dirty="0">
                <a:latin typeface="+mn-ea"/>
              </a:rPr>
              <a:t>에 저장하는 </a:t>
            </a:r>
            <a:r>
              <a:rPr kumimoji="1" lang="en-US" altLang="ko-KR" dirty="0">
                <a:latin typeface="+mn-ea"/>
              </a:rPr>
              <a:t>save </a:t>
            </a:r>
            <a:r>
              <a:rPr kumimoji="1" lang="ko-KR" altLang="en-US" dirty="0">
                <a:latin typeface="+mn-ea"/>
              </a:rPr>
              <a:t>메소드 와 그 </a:t>
            </a:r>
            <a:r>
              <a:rPr kumimoji="1" lang="en-US" altLang="ko-KR" dirty="0">
                <a:latin typeface="+mn-ea"/>
              </a:rPr>
              <a:t>DB</a:t>
            </a:r>
            <a:r>
              <a:rPr kumimoji="1" lang="ko-KR" altLang="en-US" dirty="0">
                <a:latin typeface="+mn-ea"/>
              </a:rPr>
              <a:t>와 관련 메소드 가 있다</a:t>
            </a:r>
            <a:r>
              <a:rPr kumimoji="1" lang="en-US" altLang="ko-KR" dirty="0">
                <a:latin typeface="+mn-ea"/>
              </a:rPr>
              <a:t>.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xmlns="" id="{1153203B-AE39-4BD3-BE43-B7366675D3F8}"/>
              </a:ext>
            </a:extLst>
          </p:cNvPr>
          <p:cNvSpPr/>
          <p:nvPr/>
        </p:nvSpPr>
        <p:spPr>
          <a:xfrm>
            <a:off x="551089" y="1600199"/>
            <a:ext cx="885825" cy="283030"/>
          </a:xfrm>
          <a:prstGeom prst="roundRect">
            <a:avLst/>
          </a:prstGeom>
          <a:solidFill>
            <a:schemeClr val="accent6">
              <a:lumMod val="20000"/>
              <a:lumOff val="80000"/>
              <a:alpha val="17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xmlns="" id="{E46CC4F7-0BFD-4E56-9079-1DF7D37E7EE6}"/>
              </a:ext>
            </a:extLst>
          </p:cNvPr>
          <p:cNvSpPr/>
          <p:nvPr/>
        </p:nvSpPr>
        <p:spPr>
          <a:xfrm>
            <a:off x="4933950" y="751114"/>
            <a:ext cx="2185307" cy="222156"/>
          </a:xfrm>
          <a:prstGeom prst="roundRect">
            <a:avLst/>
          </a:prstGeom>
          <a:solidFill>
            <a:schemeClr val="accent6">
              <a:lumMod val="20000"/>
              <a:lumOff val="80000"/>
              <a:alpha val="17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612395ED-A3D7-4632-B437-444B3501A758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3808519" y="2154037"/>
            <a:ext cx="1125430" cy="1451495"/>
          </a:xfrm>
          <a:prstGeom prst="straightConnector1">
            <a:avLst/>
          </a:prstGeom>
          <a:ln w="412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xmlns="" id="{8F83CE50-431B-44A6-B51E-5C9D5802B713}"/>
              </a:ext>
            </a:extLst>
          </p:cNvPr>
          <p:cNvSpPr/>
          <p:nvPr/>
        </p:nvSpPr>
        <p:spPr>
          <a:xfrm>
            <a:off x="2224822" y="2000302"/>
            <a:ext cx="1583697" cy="307469"/>
          </a:xfrm>
          <a:prstGeom prst="roundRect">
            <a:avLst/>
          </a:prstGeom>
          <a:solidFill>
            <a:schemeClr val="accent5">
              <a:lumMod val="20000"/>
              <a:lumOff val="80000"/>
              <a:alpha val="17000"/>
            </a:schemeClr>
          </a:solidFill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xmlns="" id="{7EC94D4A-AC66-40C5-B47F-4A04C86B3FC1}"/>
              </a:ext>
            </a:extLst>
          </p:cNvPr>
          <p:cNvSpPr/>
          <p:nvPr/>
        </p:nvSpPr>
        <p:spPr>
          <a:xfrm>
            <a:off x="4933949" y="3494454"/>
            <a:ext cx="4689022" cy="222156"/>
          </a:xfrm>
          <a:prstGeom prst="roundRect">
            <a:avLst/>
          </a:prstGeom>
          <a:solidFill>
            <a:schemeClr val="accent5">
              <a:lumMod val="20000"/>
              <a:lumOff val="80000"/>
              <a:alpha val="17000"/>
            </a:schemeClr>
          </a:solidFill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xmlns="" id="{012BEC47-06ED-487F-8FD4-B35A52ED7254}"/>
              </a:ext>
            </a:extLst>
          </p:cNvPr>
          <p:cNvSpPr/>
          <p:nvPr/>
        </p:nvSpPr>
        <p:spPr>
          <a:xfrm>
            <a:off x="551089" y="2828134"/>
            <a:ext cx="1348732" cy="314721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7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xmlns="" id="{6B54DE6A-509A-455A-8A94-3CF3FD06E8F6}"/>
              </a:ext>
            </a:extLst>
          </p:cNvPr>
          <p:cNvSpPr/>
          <p:nvPr/>
        </p:nvSpPr>
        <p:spPr>
          <a:xfrm>
            <a:off x="4933950" y="4079594"/>
            <a:ext cx="1281794" cy="222156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7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xmlns="" id="{C7EF12FB-A4A2-4955-B497-3608C95CDC73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V="1">
            <a:off x="4393583" y="2601238"/>
            <a:ext cx="732550" cy="384257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xmlns="" id="{8A66FC03-6D50-4D22-B312-A9EED52B8A4D}"/>
              </a:ext>
            </a:extLst>
          </p:cNvPr>
          <p:cNvSpPr/>
          <p:nvPr/>
        </p:nvSpPr>
        <p:spPr>
          <a:xfrm>
            <a:off x="2526724" y="2831760"/>
            <a:ext cx="1866859" cy="307469"/>
          </a:xfrm>
          <a:prstGeom prst="roundRect">
            <a:avLst/>
          </a:prstGeom>
          <a:solidFill>
            <a:schemeClr val="accent2">
              <a:lumMod val="20000"/>
              <a:lumOff val="80000"/>
              <a:alpha val="17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2E803548-D5B3-47ED-B7B4-22E04DAF76B0}"/>
              </a:ext>
            </a:extLst>
          </p:cNvPr>
          <p:cNvSpPr/>
          <p:nvPr/>
        </p:nvSpPr>
        <p:spPr>
          <a:xfrm>
            <a:off x="5126133" y="2059620"/>
            <a:ext cx="6822138" cy="1083236"/>
          </a:xfrm>
          <a:prstGeom prst="roundRect">
            <a:avLst/>
          </a:prstGeom>
          <a:solidFill>
            <a:schemeClr val="accent2">
              <a:lumMod val="20000"/>
              <a:lumOff val="80000"/>
              <a:alpha val="17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44924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CBAD76B-2256-4C16-80E1-DDAEC3646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8483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>
                <a:ea typeface="+mn-ea"/>
              </a:rPr>
              <a:t>Entity</a:t>
            </a:r>
            <a:r>
              <a:rPr lang="en-US" altLang="ko-KR" dirty="0">
                <a:ea typeface="08서울남산체 B" panose="02020603020101020101" pitchFamily="18" charset="-127"/>
              </a:rPr>
              <a:t> Class Diagram</a:t>
            </a:r>
            <a:endParaRPr lang="ko-KR" altLang="en-US" dirty="0"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07443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706EA8A-998A-4D06-BD55-97AE6686C8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29" y="0"/>
            <a:ext cx="118057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120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CBAD76B-2256-4C16-80E1-DDAEC3646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848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dirty="0">
                <a:ea typeface="08서울남산체 B" panose="02020603020101020101" pitchFamily="18" charset="-127"/>
              </a:rPr>
              <a:t>Table Design</a:t>
            </a:r>
            <a:br>
              <a:rPr lang="en-US" altLang="ko-KR" dirty="0">
                <a:ea typeface="08서울남산체 B" panose="02020603020101020101" pitchFamily="18" charset="-127"/>
              </a:rPr>
            </a:br>
            <a:endParaRPr lang="ko-KR" altLang="en-US" dirty="0"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9916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48ADAC49-E67E-42EE-8F16-12376D4E682B}"/>
              </a:ext>
            </a:extLst>
          </p:cNvPr>
          <p:cNvSpPr/>
          <p:nvPr/>
        </p:nvSpPr>
        <p:spPr>
          <a:xfrm>
            <a:off x="2562772" y="359192"/>
            <a:ext cx="1029908" cy="32847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53CD7524-DAF7-4ECF-86F6-FC4BBAFF543B}"/>
              </a:ext>
            </a:extLst>
          </p:cNvPr>
          <p:cNvSpPr/>
          <p:nvPr/>
        </p:nvSpPr>
        <p:spPr>
          <a:xfrm>
            <a:off x="1510093" y="353756"/>
            <a:ext cx="1029908" cy="32847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8E8E0F2-A3BC-4579-BC67-D64499ED13D0}"/>
              </a:ext>
            </a:extLst>
          </p:cNvPr>
          <p:cNvSpPr txBox="1"/>
          <p:nvPr/>
        </p:nvSpPr>
        <p:spPr>
          <a:xfrm>
            <a:off x="362012" y="793699"/>
            <a:ext cx="3933621" cy="129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+mn-ea"/>
              </a:rPr>
              <a:t>[Brand]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+mn-ea"/>
              </a:rPr>
              <a:t>: </a:t>
            </a:r>
            <a:r>
              <a:rPr kumimoji="1" lang="ko-KR" altLang="en-US" dirty="0">
                <a:latin typeface="+mn-ea"/>
              </a:rPr>
              <a:t>물건을 구입할 수 있는 브랜드에 대한 정보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2646107-9D42-4CC9-BC32-BD5D06E49726}"/>
              </a:ext>
            </a:extLst>
          </p:cNvPr>
          <p:cNvSpPr txBox="1"/>
          <p:nvPr/>
        </p:nvSpPr>
        <p:spPr>
          <a:xfrm>
            <a:off x="5286214" y="793699"/>
            <a:ext cx="3933621" cy="129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+mn-ea"/>
              </a:rPr>
              <a:t>[</a:t>
            </a:r>
            <a:r>
              <a:rPr kumimoji="1" lang="en-US" altLang="ko-KR" b="1" dirty="0" err="1">
                <a:latin typeface="+mn-ea"/>
              </a:rPr>
              <a:t>Food_Escalator_Elevator</a:t>
            </a:r>
            <a:r>
              <a:rPr kumimoji="1" lang="en-US" altLang="ko-KR" b="1" dirty="0">
                <a:latin typeface="+mn-ea"/>
              </a:rPr>
              <a:t>]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+mn-ea"/>
              </a:rPr>
              <a:t>: </a:t>
            </a:r>
            <a:r>
              <a:rPr kumimoji="1" lang="ko-KR" altLang="en-US" dirty="0">
                <a:latin typeface="+mn-ea"/>
              </a:rPr>
              <a:t>쇼핑 중 방문가능한 식당</a:t>
            </a:r>
            <a:r>
              <a:rPr kumimoji="1" lang="en-US" altLang="ko-KR" dirty="0">
                <a:latin typeface="+mn-ea"/>
              </a:rPr>
              <a:t>/ </a:t>
            </a:r>
            <a:r>
              <a:rPr kumimoji="1" lang="ko-KR" altLang="en-US" dirty="0">
                <a:latin typeface="+mn-ea"/>
              </a:rPr>
              <a:t>카페 및 에스컬레이터</a:t>
            </a:r>
            <a:r>
              <a:rPr kumimoji="1" lang="en-US" altLang="ko-KR" dirty="0">
                <a:latin typeface="+mn-ea"/>
              </a:rPr>
              <a:t>/</a:t>
            </a:r>
            <a:r>
              <a:rPr kumimoji="1" lang="ko-KR" altLang="en-US" dirty="0">
                <a:latin typeface="+mn-ea"/>
              </a:rPr>
              <a:t>엘리베이터 정보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111AF94-DFD3-4576-9ABE-79542108D305}"/>
              </a:ext>
            </a:extLst>
          </p:cNvPr>
          <p:cNvSpPr txBox="1"/>
          <p:nvPr/>
        </p:nvSpPr>
        <p:spPr>
          <a:xfrm>
            <a:off x="9356062" y="793699"/>
            <a:ext cx="2562584" cy="1290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+mn-ea"/>
              </a:rPr>
              <a:t>[Category]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+mn-ea"/>
              </a:rPr>
              <a:t>: </a:t>
            </a:r>
            <a:r>
              <a:rPr kumimoji="1" lang="ko-KR" altLang="en-US" dirty="0">
                <a:latin typeface="+mn-ea"/>
              </a:rPr>
              <a:t>아울렛에 존재하는 모든 장소를 카테고리화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F89B118E-0DFB-41CC-ADA1-62185AF3CB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53" t="26361" r="52816" b="10938"/>
          <a:stretch/>
        </p:blipFill>
        <p:spPr>
          <a:xfrm>
            <a:off x="179132" y="2162596"/>
            <a:ext cx="4953740" cy="448037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5F01DCA-6FF0-419A-9DB2-C70ECD69C71C}"/>
              </a:ext>
            </a:extLst>
          </p:cNvPr>
          <p:cNvSpPr txBox="1"/>
          <p:nvPr/>
        </p:nvSpPr>
        <p:spPr>
          <a:xfrm>
            <a:off x="382332" y="261184"/>
            <a:ext cx="3933621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+mn-ea"/>
              </a:rPr>
              <a:t>*</a:t>
            </a:r>
            <a:r>
              <a:rPr kumimoji="1" lang="ko-KR" altLang="en-US" b="1" dirty="0">
                <a:latin typeface="+mn-ea"/>
              </a:rPr>
              <a:t>참고사항</a:t>
            </a:r>
            <a:r>
              <a:rPr kumimoji="1" lang="en-US" altLang="ko-KR" b="1" dirty="0">
                <a:latin typeface="+mn-ea"/>
              </a:rPr>
              <a:t> </a:t>
            </a:r>
            <a:r>
              <a:rPr kumimoji="1" lang="ko-KR" altLang="en-US" b="1" dirty="0">
                <a:latin typeface="+mn-ea"/>
              </a:rPr>
              <a:t>초록</a:t>
            </a:r>
            <a:r>
              <a:rPr kumimoji="1" lang="en-US" altLang="ko-KR" b="1" dirty="0">
                <a:latin typeface="+mn-ea"/>
              </a:rPr>
              <a:t>: PK  </a:t>
            </a:r>
            <a:r>
              <a:rPr kumimoji="1" lang="ko-KR" altLang="en-US" b="1" dirty="0">
                <a:latin typeface="+mn-ea"/>
              </a:rPr>
              <a:t>노랑</a:t>
            </a:r>
            <a:r>
              <a:rPr kumimoji="1" lang="en-US" altLang="ko-KR" b="1" dirty="0">
                <a:latin typeface="+mn-ea"/>
              </a:rPr>
              <a:t>: FK</a:t>
            </a:r>
            <a:endParaRPr kumimoji="1" lang="ko-KR" altLang="en-US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DB44999-BF15-4D56-83E9-08C3E0328E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5" t="26815" r="64851" b="11573"/>
          <a:stretch/>
        </p:blipFill>
        <p:spPr>
          <a:xfrm>
            <a:off x="5286214" y="2162595"/>
            <a:ext cx="3933621" cy="422534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EF56AC4-5DD9-47A2-8A26-F049DBA0AF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3" t="26815" r="80291" b="35852"/>
          <a:stretch/>
        </p:blipFill>
        <p:spPr>
          <a:xfrm>
            <a:off x="9373177" y="2162595"/>
            <a:ext cx="2528355" cy="308225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92795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0AB43314-4366-4FAD-9A08-EE036B6F88C5}"/>
              </a:ext>
            </a:extLst>
          </p:cNvPr>
          <p:cNvSpPr txBox="1"/>
          <p:nvPr/>
        </p:nvSpPr>
        <p:spPr>
          <a:xfrm>
            <a:off x="266244" y="256600"/>
            <a:ext cx="4098019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/>
              <a:t>[</a:t>
            </a:r>
            <a:r>
              <a:rPr lang="en-US" altLang="ko-KR" b="1" dirty="0" err="1"/>
              <a:t>ShoppingMall</a:t>
            </a:r>
            <a:r>
              <a:rPr lang="en-US" altLang="ko-KR" b="1" dirty="0"/>
              <a:t>]</a:t>
            </a:r>
          </a:p>
          <a:p>
            <a:pPr>
              <a:lnSpc>
                <a:spcPct val="150000"/>
              </a:lnSpc>
            </a:pPr>
            <a:r>
              <a:rPr lang="en-US" altLang="ko-KR" b="1" dirty="0"/>
              <a:t>: </a:t>
            </a:r>
            <a:r>
              <a:rPr lang="ko-KR" altLang="en-US" dirty="0"/>
              <a:t>서비스를 제공하는 아울렛 정보 포함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59A0C1D4-DC3B-4D9A-9738-1F134FF9B4F5}"/>
              </a:ext>
            </a:extLst>
          </p:cNvPr>
          <p:cNvSpPr txBox="1"/>
          <p:nvPr/>
        </p:nvSpPr>
        <p:spPr>
          <a:xfrm>
            <a:off x="4572562" y="256600"/>
            <a:ext cx="4546416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en-US" altLang="ko-KR" b="1" dirty="0"/>
              <a:t>[User]</a:t>
            </a:r>
          </a:p>
          <a:p>
            <a:pPr algn="just">
              <a:lnSpc>
                <a:spcPct val="150000"/>
              </a:lnSpc>
            </a:pPr>
            <a:r>
              <a:rPr kumimoji="1" lang="en-US" altLang="ko-KR" dirty="0"/>
              <a:t>:</a:t>
            </a:r>
            <a:r>
              <a:rPr kumimoji="1" lang="ko-KR" altLang="en-US" dirty="0"/>
              <a:t>사용자</a:t>
            </a:r>
            <a:r>
              <a:rPr kumimoji="1" lang="en-US" altLang="ko-KR" dirty="0"/>
              <a:t>(</a:t>
            </a:r>
            <a:r>
              <a:rPr kumimoji="1" lang="ko-KR" altLang="en-US" dirty="0"/>
              <a:t>아울렛 방문자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기본정보 포함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2956DC4-27F5-4623-8A72-CDC81F047297}"/>
              </a:ext>
            </a:extLst>
          </p:cNvPr>
          <p:cNvSpPr txBox="1"/>
          <p:nvPr/>
        </p:nvSpPr>
        <p:spPr>
          <a:xfrm>
            <a:off x="4572562" y="4417071"/>
            <a:ext cx="7118292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en-US" altLang="ko-KR" b="1" dirty="0"/>
              <a:t>[</a:t>
            </a:r>
            <a:r>
              <a:rPr kumimoji="1" lang="en-US" altLang="ko-KR" b="1" dirty="0" err="1"/>
              <a:t>User_Brand</a:t>
            </a:r>
            <a:r>
              <a:rPr kumimoji="1" lang="en-US" altLang="ko-KR" b="1" dirty="0"/>
              <a:t>]</a:t>
            </a:r>
          </a:p>
          <a:p>
            <a:pPr algn="just">
              <a:lnSpc>
                <a:spcPct val="150000"/>
              </a:lnSpc>
            </a:pPr>
            <a:r>
              <a:rPr kumimoji="1" lang="en-US" altLang="ko-KR" dirty="0"/>
              <a:t>: </a:t>
            </a:r>
            <a:r>
              <a:rPr kumimoji="1" lang="ko-KR" altLang="en-US" dirty="0"/>
              <a:t>사용자</a:t>
            </a:r>
            <a:r>
              <a:rPr kumimoji="1" lang="en-US" altLang="ko-KR" dirty="0"/>
              <a:t>(</a:t>
            </a:r>
            <a:r>
              <a:rPr kumimoji="1" lang="ko-KR" altLang="en-US" dirty="0"/>
              <a:t>아울렛 방문자</a:t>
            </a:r>
            <a:r>
              <a:rPr kumimoji="1" lang="en-US" altLang="ko-KR" dirty="0"/>
              <a:t>)</a:t>
            </a:r>
            <a:r>
              <a:rPr kumimoji="1" lang="ko-KR" altLang="en-US" dirty="0"/>
              <a:t>의 브랜드별 선호</a:t>
            </a:r>
            <a:r>
              <a:rPr kumimoji="1" lang="en-US" altLang="ko-KR" dirty="0"/>
              <a:t>/</a:t>
            </a:r>
            <a:r>
              <a:rPr kumimoji="1" lang="ko-KR" altLang="en-US" dirty="0"/>
              <a:t>비 선호 여부 및 브랜드별 </a:t>
            </a:r>
            <a:r>
              <a:rPr kumimoji="1" lang="ko-KR" altLang="en-US" dirty="0" err="1"/>
              <a:t>총점수</a:t>
            </a:r>
            <a:r>
              <a:rPr kumimoji="1" lang="ko-KR" altLang="en-US" dirty="0"/>
              <a:t> 포함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5D643AD-5F2E-4CFE-9F36-44BF543FEC56}"/>
              </a:ext>
            </a:extLst>
          </p:cNvPr>
          <p:cNvSpPr txBox="1"/>
          <p:nvPr/>
        </p:nvSpPr>
        <p:spPr>
          <a:xfrm>
            <a:off x="306098" y="4429831"/>
            <a:ext cx="3208384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en-US" altLang="ko-KR" b="1" dirty="0"/>
              <a:t>[</a:t>
            </a:r>
            <a:r>
              <a:rPr kumimoji="1" lang="en-US" altLang="ko-KR" b="1" dirty="0" err="1"/>
              <a:t>User_Path</a:t>
            </a:r>
            <a:r>
              <a:rPr kumimoji="1" lang="en-US" altLang="ko-KR" b="1" dirty="0"/>
              <a:t>]</a:t>
            </a:r>
          </a:p>
          <a:p>
            <a:pPr algn="just">
              <a:lnSpc>
                <a:spcPct val="150000"/>
              </a:lnSpc>
            </a:pPr>
            <a:r>
              <a:rPr kumimoji="1" lang="en-US" altLang="ko-KR" dirty="0"/>
              <a:t>: </a:t>
            </a:r>
            <a:r>
              <a:rPr kumimoji="1" lang="ko-KR" altLang="en-US" dirty="0"/>
              <a:t>사용자</a:t>
            </a:r>
            <a:r>
              <a:rPr kumimoji="1" lang="en-US" altLang="ko-KR" dirty="0"/>
              <a:t>(</a:t>
            </a:r>
            <a:r>
              <a:rPr kumimoji="1" lang="ko-KR" altLang="en-US" dirty="0" err="1"/>
              <a:t>아울렛방문자</a:t>
            </a:r>
            <a:r>
              <a:rPr kumimoji="1" lang="en-US" altLang="ko-KR" dirty="0"/>
              <a:t>)</a:t>
            </a:r>
            <a:r>
              <a:rPr kumimoji="1" lang="ko-KR" altLang="en-US" dirty="0"/>
              <a:t>가 </a:t>
            </a:r>
            <a:r>
              <a:rPr kumimoji="1" lang="ko-KR" altLang="en-US" dirty="0" err="1"/>
              <a:t>추천받은</a:t>
            </a:r>
            <a:r>
              <a:rPr kumimoji="1" lang="ko-KR" altLang="en-US" dirty="0"/>
              <a:t> 동선 정보 포함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6AE29505-B858-42FD-AD08-B238D6BF8174}"/>
              </a:ext>
            </a:extLst>
          </p:cNvPr>
          <p:cNvSpPr txBox="1"/>
          <p:nvPr/>
        </p:nvSpPr>
        <p:spPr>
          <a:xfrm>
            <a:off x="4572562" y="2061908"/>
            <a:ext cx="7118293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en-US" altLang="ko-KR" b="1" dirty="0"/>
              <a:t>[</a:t>
            </a:r>
            <a:r>
              <a:rPr kumimoji="1" lang="en-US" altLang="ko-KR" b="1" dirty="0" err="1"/>
              <a:t>Path_Brand</a:t>
            </a:r>
            <a:r>
              <a:rPr kumimoji="1" lang="en-US" altLang="ko-KR" b="1" dirty="0"/>
              <a:t>]</a:t>
            </a:r>
          </a:p>
          <a:p>
            <a:pPr algn="just">
              <a:lnSpc>
                <a:spcPct val="150000"/>
              </a:lnSpc>
            </a:pPr>
            <a:r>
              <a:rPr kumimoji="1" lang="en-US" altLang="ko-KR" dirty="0"/>
              <a:t>: </a:t>
            </a:r>
            <a:r>
              <a:rPr kumimoji="1" lang="ko-KR" altLang="en-US" dirty="0"/>
              <a:t>동선에 어떤 브랜드들이 포함되어 있는지</a:t>
            </a:r>
            <a:r>
              <a:rPr kumimoji="1" lang="en-US" altLang="ko-KR" dirty="0"/>
              <a:t>, </a:t>
            </a:r>
            <a:r>
              <a:rPr kumimoji="1" lang="ko-KR" altLang="en-US" dirty="0"/>
              <a:t>또한 그 브랜드의 방문 여부</a:t>
            </a:r>
            <a:r>
              <a:rPr kumimoji="1" lang="en-US" altLang="ko-KR" dirty="0"/>
              <a:t>, </a:t>
            </a:r>
            <a:r>
              <a:rPr kumimoji="1" lang="ko-KR" altLang="en-US" dirty="0"/>
              <a:t>구매 여부 및 이에 관한 평가포함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1EDAF947-7676-42D2-87F2-AEF1DD62FF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4" t="26519" r="82250" b="67815"/>
          <a:stretch/>
        </p:blipFill>
        <p:spPr>
          <a:xfrm>
            <a:off x="345729" y="1226691"/>
            <a:ext cx="3021621" cy="6400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396A7992-890B-4A66-A430-C1B437333F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83" t="26520" r="62710" b="70963"/>
          <a:stretch/>
        </p:blipFill>
        <p:spPr>
          <a:xfrm>
            <a:off x="4670362" y="1187786"/>
            <a:ext cx="6475925" cy="29861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FAC68418-9897-43F5-80D0-A4606B93C936}"/>
              </a:ext>
            </a:extLst>
          </p:cNvPr>
          <p:cNvGrpSpPr/>
          <p:nvPr/>
        </p:nvGrpSpPr>
        <p:grpSpPr>
          <a:xfrm>
            <a:off x="266245" y="2680141"/>
            <a:ext cx="3423984" cy="1219087"/>
            <a:chOff x="3484675" y="1899427"/>
            <a:chExt cx="3423984" cy="1219087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01A2A66C-729D-461B-BF79-B4EE733E3D53}"/>
                </a:ext>
              </a:extLst>
            </p:cNvPr>
            <p:cNvSpPr txBox="1"/>
            <p:nvPr/>
          </p:nvSpPr>
          <p:spPr>
            <a:xfrm>
              <a:off x="3484675" y="1899427"/>
              <a:ext cx="3423984" cy="869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kumimoji="1" lang="en-US" altLang="ko-KR" b="1" dirty="0"/>
                <a:t>[</a:t>
              </a:r>
              <a:r>
                <a:rPr kumimoji="1" lang="en-US" altLang="ko-KR" b="1" dirty="0" err="1"/>
                <a:t>RecommendedPath</a:t>
              </a:r>
              <a:r>
                <a:rPr kumimoji="1" lang="en-US" altLang="ko-KR" b="1" dirty="0"/>
                <a:t>]</a:t>
              </a:r>
            </a:p>
            <a:p>
              <a:pPr algn="just">
                <a:lnSpc>
                  <a:spcPct val="150000"/>
                </a:lnSpc>
              </a:pPr>
              <a:r>
                <a:rPr kumimoji="1" lang="en-US" altLang="ko-KR" dirty="0"/>
                <a:t>: </a:t>
              </a:r>
              <a:r>
                <a:rPr kumimoji="1" lang="ko-KR" altLang="en-US" dirty="0"/>
                <a:t>추천된 동선에 관한 정보 포함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xmlns="" id="{0E3A2EDC-39E2-4734-8E73-3265B8C6F2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250" t="27259" r="78750" b="70519"/>
            <a:stretch/>
          </p:blipFill>
          <p:spPr>
            <a:xfrm>
              <a:off x="3564159" y="2819898"/>
              <a:ext cx="3344500" cy="298616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EA69FC98-D63D-4A8F-A97B-AD5480B55F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417" t="26568" r="79333" b="70369"/>
          <a:stretch/>
        </p:blipFill>
        <p:spPr>
          <a:xfrm>
            <a:off x="382580" y="5803520"/>
            <a:ext cx="3086517" cy="43404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286B73E3-EC18-48E4-BEB6-135A3B3E58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21" t="26433" r="56750" b="70815"/>
          <a:stretch/>
        </p:blipFill>
        <p:spPr>
          <a:xfrm>
            <a:off x="4572562" y="5803520"/>
            <a:ext cx="7521638" cy="31791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38055821-BFEC-4D77-BB69-308C8AB3022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06" t="26952" r="72512" b="70756"/>
          <a:stretch/>
        </p:blipFill>
        <p:spPr>
          <a:xfrm>
            <a:off x="4670362" y="3582714"/>
            <a:ext cx="6136549" cy="31791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0066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F468F5B-24C2-4A44-9F11-6F11BC747E51}"/>
              </a:ext>
            </a:extLst>
          </p:cNvPr>
          <p:cNvSpPr txBox="1"/>
          <p:nvPr/>
        </p:nvSpPr>
        <p:spPr>
          <a:xfrm>
            <a:off x="389210" y="408102"/>
            <a:ext cx="2973128" cy="1327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b="1" dirty="0"/>
              <a:t>[</a:t>
            </a:r>
            <a:r>
              <a:rPr kumimoji="1" lang="en-US" altLang="ko-KR" b="1" dirty="0" err="1"/>
              <a:t>ShoppingMall_Category</a:t>
            </a:r>
            <a:r>
              <a:rPr kumimoji="1" lang="en-US" altLang="ko-KR" b="1" dirty="0"/>
              <a:t>]</a:t>
            </a:r>
          </a:p>
          <a:p>
            <a:pPr algn="just">
              <a:lnSpc>
                <a:spcPct val="150000"/>
              </a:lnSpc>
            </a:pPr>
            <a:r>
              <a:rPr kumimoji="1" lang="en-US" altLang="ko-KR" b="1" dirty="0"/>
              <a:t>: </a:t>
            </a:r>
            <a:r>
              <a:rPr kumimoji="1" lang="ko-KR" altLang="en-US" dirty="0"/>
              <a:t>아울렛에서 제공하는 카테고리 정보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4604387-542A-4C1E-9A5B-DEF2505804EB}"/>
              </a:ext>
            </a:extLst>
          </p:cNvPr>
          <p:cNvSpPr txBox="1"/>
          <p:nvPr/>
        </p:nvSpPr>
        <p:spPr>
          <a:xfrm>
            <a:off x="3810953" y="408102"/>
            <a:ext cx="3713054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en-US" altLang="ko-KR" b="1" dirty="0"/>
              <a:t>[</a:t>
            </a:r>
            <a:r>
              <a:rPr kumimoji="1" lang="en-US" altLang="ko-KR" b="1" dirty="0" err="1"/>
              <a:t>Brand_Category</a:t>
            </a:r>
            <a:r>
              <a:rPr kumimoji="1" lang="en-US" altLang="ko-KR" b="1" dirty="0"/>
              <a:t>]</a:t>
            </a:r>
          </a:p>
          <a:p>
            <a:pPr algn="just">
              <a:lnSpc>
                <a:spcPct val="150000"/>
              </a:lnSpc>
            </a:pPr>
            <a:r>
              <a:rPr kumimoji="1" lang="en-US" altLang="ko-KR" dirty="0"/>
              <a:t>: </a:t>
            </a:r>
            <a:r>
              <a:rPr kumimoji="1" lang="ko-KR" altLang="en-US" dirty="0"/>
              <a:t>해당 브랜드가 어떤 카테고리에 해당하는지에 대한 정보 포함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4C66AE8-CC21-4785-AB86-8591A11DD0EA}"/>
              </a:ext>
            </a:extLst>
          </p:cNvPr>
          <p:cNvSpPr txBox="1"/>
          <p:nvPr/>
        </p:nvSpPr>
        <p:spPr>
          <a:xfrm>
            <a:off x="7730074" y="406494"/>
            <a:ext cx="4187605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en-US" altLang="ko-KR" b="1" dirty="0"/>
              <a:t>[</a:t>
            </a:r>
            <a:r>
              <a:rPr kumimoji="1" lang="en-US" altLang="ko-KR" b="1" dirty="0" err="1"/>
              <a:t>Category_FoodEscalatorElevator</a:t>
            </a:r>
            <a:r>
              <a:rPr kumimoji="1" lang="en-US" altLang="ko-KR" b="1" dirty="0"/>
              <a:t>]</a:t>
            </a:r>
          </a:p>
          <a:p>
            <a:pPr algn="just">
              <a:lnSpc>
                <a:spcPct val="150000"/>
              </a:lnSpc>
            </a:pPr>
            <a:r>
              <a:rPr kumimoji="1" lang="en-US" altLang="ko-KR" dirty="0"/>
              <a:t>: </a:t>
            </a:r>
            <a:r>
              <a:rPr kumimoji="1" lang="ko-KR" altLang="en-US" dirty="0"/>
              <a:t>아울렛에서 쇼핑가능한 브랜드</a:t>
            </a:r>
            <a:r>
              <a:rPr kumimoji="1" lang="en-US" altLang="ko-KR" dirty="0"/>
              <a:t> </a:t>
            </a:r>
            <a:r>
              <a:rPr kumimoji="1" lang="ko-KR" altLang="en-US" dirty="0"/>
              <a:t>이외의 장소들에 대한 카테고리화</a:t>
            </a:r>
            <a:endParaRPr kumimoji="1" lang="en-US" altLang="ko-KR" dirty="0"/>
          </a:p>
          <a:p>
            <a:pPr algn="just">
              <a:lnSpc>
                <a:spcPct val="150000"/>
              </a:lnSpc>
            </a:pPr>
            <a:r>
              <a:rPr kumimoji="1" lang="en-US" altLang="ko-KR" dirty="0"/>
              <a:t>(</a:t>
            </a:r>
            <a:r>
              <a:rPr kumimoji="1" lang="ko-KR" altLang="en-US" dirty="0"/>
              <a:t>음식점</a:t>
            </a:r>
            <a:r>
              <a:rPr kumimoji="1" lang="en-US" altLang="ko-KR" dirty="0"/>
              <a:t>/</a:t>
            </a:r>
            <a:r>
              <a:rPr kumimoji="1" lang="ko-KR" altLang="en-US" dirty="0"/>
              <a:t>카페</a:t>
            </a:r>
            <a:r>
              <a:rPr kumimoji="1" lang="en-US" altLang="ko-KR" dirty="0"/>
              <a:t>/</a:t>
            </a:r>
            <a:r>
              <a:rPr kumimoji="1" lang="ko-KR" altLang="en-US" dirty="0"/>
              <a:t>에스컬레이터</a:t>
            </a:r>
            <a:r>
              <a:rPr kumimoji="1" lang="en-US" altLang="ko-KR" dirty="0"/>
              <a:t>/</a:t>
            </a:r>
            <a:r>
              <a:rPr kumimoji="1" lang="ko-KR" altLang="en-US" dirty="0"/>
              <a:t>엘리베이터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A32D8D70-CEDC-4355-8CF5-AD5C26816F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3" t="26962" r="87333" b="35853"/>
          <a:stretch/>
        </p:blipFill>
        <p:spPr>
          <a:xfrm>
            <a:off x="931467" y="1938879"/>
            <a:ext cx="1888614" cy="392135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E6F9695F-202E-4EE0-91A1-8D1F6E6A12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9" t="26667" r="88058" b="19717"/>
          <a:stretch/>
        </p:blipFill>
        <p:spPr>
          <a:xfrm>
            <a:off x="4761641" y="1735679"/>
            <a:ext cx="1497367" cy="481286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0780021-10B0-4916-AABF-3FB3E0FC61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89" t="26779" r="88083" b="27533"/>
          <a:stretch/>
        </p:blipFill>
        <p:spPr>
          <a:xfrm>
            <a:off x="9021236" y="2172984"/>
            <a:ext cx="1605280" cy="437556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8901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CBAD76B-2256-4C16-80E1-DDAEC3646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8483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err="1"/>
              <a:t>현위치</a:t>
            </a:r>
            <a:r>
              <a:rPr lang="ko-KR" altLang="en-US" dirty="0"/>
              <a:t> 설정</a:t>
            </a:r>
          </a:p>
        </p:txBody>
      </p:sp>
    </p:spTree>
    <p:extLst>
      <p:ext uri="{BB962C8B-B14F-4D97-AF65-F5344CB8AC3E}">
        <p14:creationId xmlns:p14="http://schemas.microsoft.com/office/powerpoint/2010/main" val="3243771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591C52FB-0736-1940-8DE7-29B4F7E0C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208" y="586014"/>
            <a:ext cx="3411583" cy="5685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모서리가 둥근 사각형 설명선[R] 8">
            <a:extLst>
              <a:ext uri="{FF2B5EF4-FFF2-40B4-BE49-F238E27FC236}">
                <a16:creationId xmlns:a16="http://schemas.microsoft.com/office/drawing/2014/main" xmlns="" id="{ACE96112-6C5F-CF49-8713-DD767AA3F5C5}"/>
              </a:ext>
            </a:extLst>
          </p:cNvPr>
          <p:cNvSpPr/>
          <p:nvPr/>
        </p:nvSpPr>
        <p:spPr>
          <a:xfrm>
            <a:off x="8493036" y="3304903"/>
            <a:ext cx="3526971" cy="2207623"/>
          </a:xfrm>
          <a:prstGeom prst="wedgeRoundRectCallout">
            <a:avLst>
              <a:gd name="adj1" fmla="val -61944"/>
              <a:gd name="adj2" fmla="val 22855"/>
              <a:gd name="adj3" fmla="val 16667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dirty="0"/>
              <a:t>사용자는 주어진 선택지</a:t>
            </a:r>
            <a:r>
              <a:rPr kumimoji="1" lang="en-US" altLang="ko-KR"/>
              <a:t> </a:t>
            </a:r>
            <a:r>
              <a:rPr kumimoji="1" lang="ko-KR" altLang="en-US"/>
              <a:t>중</a:t>
            </a:r>
            <a:r>
              <a:rPr kumimoji="1" lang="en-US" altLang="ko-KR" dirty="0"/>
              <a:t>,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dirty="0"/>
              <a:t>자신이 쇼핑하려는</a:t>
            </a:r>
            <a:endParaRPr kumimoji="1" lang="en-US" altLang="ko-KR" dirty="0"/>
          </a:p>
          <a:p>
            <a:pPr algn="ctr">
              <a:lnSpc>
                <a:spcPct val="150000"/>
              </a:lnSpc>
            </a:pPr>
            <a:r>
              <a:rPr kumimoji="1" lang="ko-KR" altLang="en-US" dirty="0"/>
              <a:t>지점을 클릭한다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A395FAC-B18C-1F4C-9AE0-9BDEB699283F}"/>
              </a:ext>
            </a:extLst>
          </p:cNvPr>
          <p:cNvSpPr txBox="1"/>
          <p:nvPr/>
        </p:nvSpPr>
        <p:spPr>
          <a:xfrm>
            <a:off x="431075" y="401348"/>
            <a:ext cx="21553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>
                <a:latin typeface="+mj-lt"/>
                <a:ea typeface="SeoulNamsan CEB" panose="02020603020101020101" pitchFamily="18" charset="-127"/>
              </a:rPr>
              <a:t>아울렛 선택</a:t>
            </a:r>
            <a:endParaRPr kumimoji="1" lang="en-US" altLang="ko-KR" sz="2800" b="1" dirty="0">
              <a:latin typeface="+mj-lt"/>
              <a:ea typeface="SeoulNamsan CEB" panose="02020603020101020101" pitchFamily="18" charset="-127"/>
            </a:endParaRPr>
          </a:p>
        </p:txBody>
      </p:sp>
      <p:sp>
        <p:nvSpPr>
          <p:cNvPr id="11" name="모서리가 둥근 사각형 설명선[R] 10">
            <a:extLst>
              <a:ext uri="{FF2B5EF4-FFF2-40B4-BE49-F238E27FC236}">
                <a16:creationId xmlns:a16="http://schemas.microsoft.com/office/drawing/2014/main" xmlns="" id="{31613A69-B136-C246-9D7F-AD3D29E7D1CA}"/>
              </a:ext>
            </a:extLst>
          </p:cNvPr>
          <p:cNvSpPr/>
          <p:nvPr/>
        </p:nvSpPr>
        <p:spPr>
          <a:xfrm>
            <a:off x="171992" y="1221377"/>
            <a:ext cx="3526971" cy="2207623"/>
          </a:xfrm>
          <a:prstGeom prst="wedgeRoundRectCallout">
            <a:avLst>
              <a:gd name="adj1" fmla="val 60278"/>
              <a:gd name="adj2" fmla="val 22263"/>
              <a:gd name="adj3" fmla="val 16667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dirty="0"/>
              <a:t>시스템은 아울렛로고와</a:t>
            </a:r>
            <a:endParaRPr kumimoji="1" lang="en-US" altLang="ko-KR" dirty="0"/>
          </a:p>
          <a:p>
            <a:pPr algn="ctr">
              <a:lnSpc>
                <a:spcPct val="150000"/>
              </a:lnSpc>
            </a:pPr>
            <a:r>
              <a:rPr kumimoji="1" lang="ko-KR" altLang="en-US" dirty="0"/>
              <a:t>해당 아울렛지점을 </a:t>
            </a:r>
            <a:endParaRPr kumimoji="1" lang="en-US" altLang="ko-KR" dirty="0"/>
          </a:p>
          <a:p>
            <a:pPr algn="ctr">
              <a:lnSpc>
                <a:spcPct val="150000"/>
              </a:lnSpc>
            </a:pPr>
            <a:r>
              <a:rPr kumimoji="1" lang="ko-KR" altLang="en-US" dirty="0"/>
              <a:t>버튼형식으로</a:t>
            </a:r>
            <a:endParaRPr kumimoji="1" lang="en-US" altLang="ko-KR" dirty="0"/>
          </a:p>
          <a:p>
            <a:pPr algn="ctr">
              <a:lnSpc>
                <a:spcPct val="150000"/>
              </a:lnSpc>
            </a:pPr>
            <a:r>
              <a:rPr kumimoji="1" lang="ko-KR" altLang="en-US" dirty="0"/>
              <a:t>화면에 출력한다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7065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사각형 설명선[R] 8">
            <a:extLst>
              <a:ext uri="{FF2B5EF4-FFF2-40B4-BE49-F238E27FC236}">
                <a16:creationId xmlns:a16="http://schemas.microsoft.com/office/drawing/2014/main" xmlns="" id="{ACE96112-6C5F-CF49-8713-DD767AA3F5C5}"/>
              </a:ext>
            </a:extLst>
          </p:cNvPr>
          <p:cNvSpPr/>
          <p:nvPr/>
        </p:nvSpPr>
        <p:spPr>
          <a:xfrm>
            <a:off x="8493036" y="3304903"/>
            <a:ext cx="3526971" cy="2207623"/>
          </a:xfrm>
          <a:prstGeom prst="wedgeRoundRectCallout">
            <a:avLst>
              <a:gd name="adj1" fmla="val -61944"/>
              <a:gd name="adj2" fmla="val 22855"/>
              <a:gd name="adj3" fmla="val 16667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dirty="0"/>
              <a:t>사용자는 자신이</a:t>
            </a:r>
            <a:endParaRPr kumimoji="1" lang="en-US" altLang="ko-KR" dirty="0"/>
          </a:p>
          <a:p>
            <a:pPr algn="ctr">
              <a:lnSpc>
                <a:spcPct val="150000"/>
              </a:lnSpc>
            </a:pPr>
            <a:r>
              <a:rPr kumimoji="1" lang="ko-KR" altLang="en-US" dirty="0"/>
              <a:t>있는 층수를 클릭한다</a:t>
            </a:r>
            <a:r>
              <a:rPr kumimoji="1" lang="en-US" altLang="ko-KR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A395FAC-B18C-1F4C-9AE0-9BDEB699283F}"/>
              </a:ext>
            </a:extLst>
          </p:cNvPr>
          <p:cNvSpPr txBox="1"/>
          <p:nvPr/>
        </p:nvSpPr>
        <p:spPr>
          <a:xfrm>
            <a:off x="431075" y="401348"/>
            <a:ext cx="341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 err="1">
                <a:latin typeface="+mj-lt"/>
                <a:ea typeface="SeoulNamsan CEB" panose="02020603020101020101" pitchFamily="18" charset="-127"/>
              </a:rPr>
              <a:t>현위치</a:t>
            </a:r>
            <a:r>
              <a:rPr kumimoji="1" lang="ko-KR" altLang="en-US" sz="2800" b="1" dirty="0">
                <a:latin typeface="+mj-lt"/>
                <a:ea typeface="SeoulNamsan CEB" panose="02020603020101020101" pitchFamily="18" charset="-127"/>
              </a:rPr>
              <a:t> 설정 </a:t>
            </a:r>
            <a:r>
              <a:rPr kumimoji="1" lang="en-US" altLang="ko-KR" sz="2800" b="1" dirty="0">
                <a:latin typeface="+mj-lt"/>
                <a:ea typeface="SeoulNamsan CEB" panose="02020603020101020101" pitchFamily="18" charset="-127"/>
              </a:rPr>
              <a:t>(</a:t>
            </a:r>
            <a:r>
              <a:rPr kumimoji="1" lang="ko-KR" altLang="en-US" sz="2800" b="1" dirty="0">
                <a:latin typeface="+mj-lt"/>
                <a:ea typeface="SeoulNamsan CEB" panose="02020603020101020101" pitchFamily="18" charset="-127"/>
              </a:rPr>
              <a:t>층수</a:t>
            </a:r>
            <a:r>
              <a:rPr kumimoji="1" lang="en-US" altLang="ko-KR" sz="2800" b="1" dirty="0">
                <a:latin typeface="+mj-lt"/>
                <a:ea typeface="SeoulNamsan CEB" panose="02020603020101020101" pitchFamily="18" charset="-127"/>
              </a:rPr>
              <a:t>)</a:t>
            </a:r>
          </a:p>
        </p:txBody>
      </p:sp>
      <p:sp>
        <p:nvSpPr>
          <p:cNvPr id="11" name="모서리가 둥근 사각형 설명선[R] 10">
            <a:extLst>
              <a:ext uri="{FF2B5EF4-FFF2-40B4-BE49-F238E27FC236}">
                <a16:creationId xmlns:a16="http://schemas.microsoft.com/office/drawing/2014/main" xmlns="" id="{31613A69-B136-C246-9D7F-AD3D29E7D1CA}"/>
              </a:ext>
            </a:extLst>
          </p:cNvPr>
          <p:cNvSpPr/>
          <p:nvPr/>
        </p:nvSpPr>
        <p:spPr>
          <a:xfrm>
            <a:off x="171992" y="1221377"/>
            <a:ext cx="3526971" cy="2207623"/>
          </a:xfrm>
          <a:prstGeom prst="wedgeRoundRectCallout">
            <a:avLst>
              <a:gd name="adj1" fmla="val 60278"/>
              <a:gd name="adj2" fmla="val 22263"/>
              <a:gd name="adj3" fmla="val 16667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dirty="0"/>
              <a:t>시스템은 사용자가 선택한</a:t>
            </a:r>
            <a:endParaRPr kumimoji="1" lang="en-US" altLang="ko-KR" dirty="0"/>
          </a:p>
          <a:p>
            <a:pPr algn="ctr">
              <a:lnSpc>
                <a:spcPct val="150000"/>
              </a:lnSpc>
            </a:pPr>
            <a:r>
              <a:rPr kumimoji="1" lang="ko-KR" altLang="en-US" dirty="0"/>
              <a:t>아울렛의 층을</a:t>
            </a:r>
            <a:endParaRPr kumimoji="1" lang="en-US" altLang="ko-KR" dirty="0"/>
          </a:p>
          <a:p>
            <a:pPr algn="ctr">
              <a:lnSpc>
                <a:spcPct val="150000"/>
              </a:lnSpc>
            </a:pPr>
            <a:r>
              <a:rPr kumimoji="1" lang="ko-KR" altLang="en-US" dirty="0"/>
              <a:t>각각 버튼형식으로</a:t>
            </a:r>
            <a:endParaRPr kumimoji="1" lang="en-US" altLang="ko-KR" dirty="0"/>
          </a:p>
          <a:p>
            <a:pPr algn="ctr">
              <a:lnSpc>
                <a:spcPct val="150000"/>
              </a:lnSpc>
            </a:pPr>
            <a:r>
              <a:rPr kumimoji="1" lang="ko-KR" altLang="en-US" dirty="0"/>
              <a:t>화면에 내림차순 출력한다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A2AC69BE-A447-B345-8EC7-A210ADB32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8992" y="585000"/>
            <a:ext cx="3412800" cy="568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0128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CBAD76B-2256-4C16-80E1-DDAEC3646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8483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>
                <a:latin typeface="+mn-ea"/>
                <a:ea typeface="+mn-ea"/>
              </a:rPr>
              <a:t>코딩 가이드라인</a:t>
            </a:r>
          </a:p>
        </p:txBody>
      </p:sp>
    </p:spTree>
    <p:extLst>
      <p:ext uri="{BB962C8B-B14F-4D97-AF65-F5344CB8AC3E}">
        <p14:creationId xmlns:p14="http://schemas.microsoft.com/office/powerpoint/2010/main" val="1985569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사각형 설명선[R] 8">
            <a:extLst>
              <a:ext uri="{FF2B5EF4-FFF2-40B4-BE49-F238E27FC236}">
                <a16:creationId xmlns:a16="http://schemas.microsoft.com/office/drawing/2014/main" xmlns="" id="{ACE96112-6C5F-CF49-8713-DD767AA3F5C5}"/>
              </a:ext>
            </a:extLst>
          </p:cNvPr>
          <p:cNvSpPr/>
          <p:nvPr/>
        </p:nvSpPr>
        <p:spPr>
          <a:xfrm>
            <a:off x="8493036" y="3304903"/>
            <a:ext cx="3526971" cy="2207623"/>
          </a:xfrm>
          <a:prstGeom prst="wedgeRoundRectCallout">
            <a:avLst>
              <a:gd name="adj1" fmla="val -61706"/>
              <a:gd name="adj2" fmla="val 23995"/>
              <a:gd name="adj3" fmla="val 16667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dirty="0"/>
              <a:t>사용자는 자신의 위치와</a:t>
            </a:r>
            <a:endParaRPr kumimoji="1" lang="en-US" altLang="ko-KR" dirty="0"/>
          </a:p>
          <a:p>
            <a:pPr algn="ctr">
              <a:lnSpc>
                <a:spcPct val="150000"/>
              </a:lnSpc>
            </a:pPr>
            <a:r>
              <a:rPr kumimoji="1" lang="ko-KR" altLang="en-US" dirty="0"/>
              <a:t>가장 가까운</a:t>
            </a:r>
            <a:r>
              <a:rPr kumimoji="1" lang="en-US" altLang="ko-KR" dirty="0"/>
              <a:t> </a:t>
            </a:r>
            <a:r>
              <a:rPr kumimoji="1" lang="ko-KR" altLang="en-US" dirty="0"/>
              <a:t>위치의</a:t>
            </a:r>
            <a:endParaRPr kumimoji="1" lang="en-US" altLang="ko-KR" dirty="0"/>
          </a:p>
          <a:p>
            <a:pPr algn="ctr">
              <a:lnSpc>
                <a:spcPct val="150000"/>
              </a:lnSpc>
            </a:pPr>
            <a:r>
              <a:rPr kumimoji="1" lang="ko-KR" altLang="en-US" dirty="0"/>
              <a:t>버튼을 클릭한다</a:t>
            </a:r>
            <a:r>
              <a:rPr kumimoji="1" lang="en-US" altLang="ko-KR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A395FAC-B18C-1F4C-9AE0-9BDEB699283F}"/>
              </a:ext>
            </a:extLst>
          </p:cNvPr>
          <p:cNvSpPr txBox="1"/>
          <p:nvPr/>
        </p:nvSpPr>
        <p:spPr>
          <a:xfrm>
            <a:off x="431075" y="401348"/>
            <a:ext cx="341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 err="1">
                <a:latin typeface="+mj-lt"/>
                <a:ea typeface="SeoulNamsan CEB" panose="02020603020101020101" pitchFamily="18" charset="-127"/>
              </a:rPr>
              <a:t>현위치</a:t>
            </a:r>
            <a:r>
              <a:rPr kumimoji="1" lang="ko-KR" altLang="en-US" sz="2800" b="1" dirty="0">
                <a:latin typeface="+mj-lt"/>
                <a:ea typeface="SeoulNamsan CEB" panose="02020603020101020101" pitchFamily="18" charset="-127"/>
              </a:rPr>
              <a:t> 설정 </a:t>
            </a:r>
            <a:r>
              <a:rPr kumimoji="1" lang="en-US" altLang="ko-KR" sz="2800" b="1" dirty="0">
                <a:latin typeface="+mj-lt"/>
                <a:ea typeface="SeoulNamsan CEB" panose="02020603020101020101" pitchFamily="18" charset="-127"/>
              </a:rPr>
              <a:t>(</a:t>
            </a:r>
            <a:r>
              <a:rPr kumimoji="1" lang="ko-KR" altLang="en-US" sz="2800" b="1" dirty="0" err="1">
                <a:latin typeface="+mj-lt"/>
                <a:ea typeface="SeoulNamsan CEB" panose="02020603020101020101" pitchFamily="18" charset="-127"/>
              </a:rPr>
              <a:t>매장맵</a:t>
            </a:r>
            <a:r>
              <a:rPr kumimoji="1" lang="en-US" altLang="ko-KR" sz="2800" b="1" dirty="0">
                <a:latin typeface="+mj-lt"/>
                <a:ea typeface="SeoulNamsan CEB" panose="02020603020101020101" pitchFamily="18" charset="-127"/>
              </a:rPr>
              <a:t>)</a:t>
            </a:r>
          </a:p>
        </p:txBody>
      </p:sp>
      <p:sp>
        <p:nvSpPr>
          <p:cNvPr id="11" name="모서리가 둥근 사각형 설명선[R] 10">
            <a:extLst>
              <a:ext uri="{FF2B5EF4-FFF2-40B4-BE49-F238E27FC236}">
                <a16:creationId xmlns:a16="http://schemas.microsoft.com/office/drawing/2014/main" xmlns="" id="{31613A69-B136-C246-9D7F-AD3D29E7D1CA}"/>
              </a:ext>
            </a:extLst>
          </p:cNvPr>
          <p:cNvSpPr/>
          <p:nvPr/>
        </p:nvSpPr>
        <p:spPr>
          <a:xfrm>
            <a:off x="171992" y="1221377"/>
            <a:ext cx="3526971" cy="3712573"/>
          </a:xfrm>
          <a:prstGeom prst="wedgeRoundRectCallout">
            <a:avLst>
              <a:gd name="adj1" fmla="val 60278"/>
              <a:gd name="adj2" fmla="val 22263"/>
              <a:gd name="adj3" fmla="val 16667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dirty="0"/>
              <a:t>시스템은 사용자가 </a:t>
            </a:r>
            <a:endParaRPr kumimoji="1" lang="en-US" altLang="ko-KR" dirty="0"/>
          </a:p>
          <a:p>
            <a:pPr algn="ctr">
              <a:lnSpc>
                <a:spcPct val="150000"/>
              </a:lnSpc>
            </a:pPr>
            <a:r>
              <a:rPr kumimoji="1" lang="ko-KR" altLang="en-US" dirty="0"/>
              <a:t>선택한 층에 해당하는</a:t>
            </a:r>
            <a:endParaRPr kumimoji="1" lang="en-US" altLang="ko-KR" dirty="0"/>
          </a:p>
          <a:p>
            <a:pPr algn="ctr">
              <a:lnSpc>
                <a:spcPct val="150000"/>
              </a:lnSpc>
            </a:pPr>
            <a:r>
              <a:rPr kumimoji="1" lang="ko-KR" altLang="en-US" dirty="0"/>
              <a:t> </a:t>
            </a:r>
            <a:r>
              <a:rPr kumimoji="1" lang="ko-KR" altLang="en-US" dirty="0" err="1"/>
              <a:t>매장맵을</a:t>
            </a:r>
            <a:r>
              <a:rPr kumimoji="1" lang="ko-KR" altLang="en-US" dirty="0"/>
              <a:t> 출력하고</a:t>
            </a:r>
            <a:r>
              <a:rPr kumimoji="1" lang="en-US" altLang="ko-KR" dirty="0"/>
              <a:t>,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dirty="0"/>
              <a:t>출입 혹은 이동이 가능한 </a:t>
            </a:r>
            <a:endParaRPr kumimoji="1" lang="en-US" altLang="ko-KR" dirty="0"/>
          </a:p>
          <a:p>
            <a:pPr algn="ctr">
              <a:lnSpc>
                <a:spcPct val="150000"/>
              </a:lnSpc>
            </a:pPr>
            <a:r>
              <a:rPr kumimoji="1" lang="ko-KR" altLang="en-US" dirty="0"/>
              <a:t>위치</a:t>
            </a:r>
            <a:r>
              <a:rPr kumimoji="1" lang="en-US" altLang="ko-KR" dirty="0"/>
              <a:t>(ex</a:t>
            </a:r>
            <a:r>
              <a:rPr kumimoji="1" lang="ko-KR" altLang="en-US" dirty="0"/>
              <a:t>에스컬레이터</a:t>
            </a:r>
            <a:r>
              <a:rPr kumimoji="1" lang="en-US" altLang="ko-KR" dirty="0"/>
              <a:t>)</a:t>
            </a:r>
            <a:r>
              <a:rPr kumimoji="1" lang="ko-KR" altLang="en-US" dirty="0"/>
              <a:t>에 </a:t>
            </a:r>
            <a:endParaRPr kumimoji="1" lang="en-US" altLang="ko-KR" dirty="0"/>
          </a:p>
          <a:p>
            <a:pPr algn="ctr">
              <a:lnSpc>
                <a:spcPct val="150000"/>
              </a:lnSpc>
            </a:pPr>
            <a:r>
              <a:rPr kumimoji="1" lang="ko-KR" altLang="en-US" dirty="0" err="1"/>
              <a:t>선택버튼을</a:t>
            </a:r>
            <a:r>
              <a:rPr kumimoji="1" lang="ko-KR" altLang="en-US" dirty="0"/>
              <a:t> 출력한다</a:t>
            </a:r>
            <a:r>
              <a:rPr kumimoji="1" lang="en-US" altLang="ko-KR" dirty="0"/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4CAB2B1-363E-7443-93CF-6561D4D0EB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3" t="970" r="2912" b="2787"/>
          <a:stretch/>
        </p:blipFill>
        <p:spPr>
          <a:xfrm>
            <a:off x="4388992" y="585000"/>
            <a:ext cx="3417099" cy="568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9062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사각형 설명선[R] 8">
            <a:extLst>
              <a:ext uri="{FF2B5EF4-FFF2-40B4-BE49-F238E27FC236}">
                <a16:creationId xmlns:a16="http://schemas.microsoft.com/office/drawing/2014/main" xmlns="" id="{ACE96112-6C5F-CF49-8713-DD767AA3F5C5}"/>
              </a:ext>
            </a:extLst>
          </p:cNvPr>
          <p:cNvSpPr/>
          <p:nvPr/>
        </p:nvSpPr>
        <p:spPr>
          <a:xfrm>
            <a:off x="8493036" y="3304903"/>
            <a:ext cx="3526971" cy="2207623"/>
          </a:xfrm>
          <a:prstGeom prst="wedgeRoundRectCallout">
            <a:avLst>
              <a:gd name="adj1" fmla="val -61944"/>
              <a:gd name="adj2" fmla="val 22855"/>
              <a:gd name="adj3" fmla="val 16667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dirty="0"/>
              <a:t>시스템은 구매여부 </a:t>
            </a:r>
            <a:r>
              <a:rPr kumimoji="1" lang="ko-KR" altLang="en-US" dirty="0" err="1"/>
              <a:t>체크가된</a:t>
            </a:r>
            <a:r>
              <a:rPr kumimoji="1" lang="ko-KR" altLang="en-US" dirty="0"/>
              <a:t> 브랜드의 위치를 현위치로 설정하고</a:t>
            </a:r>
            <a:r>
              <a:rPr kumimoji="1" lang="en-US" altLang="ko-KR" dirty="0"/>
              <a:t>, </a:t>
            </a:r>
            <a:r>
              <a:rPr kumimoji="1" lang="ko-KR" altLang="en-US" dirty="0"/>
              <a:t>해당 브랜드를 방문한 것으로 처리한다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A395FAC-B18C-1F4C-9AE0-9BDEB699283F}"/>
              </a:ext>
            </a:extLst>
          </p:cNvPr>
          <p:cNvSpPr txBox="1"/>
          <p:nvPr/>
        </p:nvSpPr>
        <p:spPr>
          <a:xfrm>
            <a:off x="431075" y="401348"/>
            <a:ext cx="341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800" b="1" dirty="0" err="1">
                <a:latin typeface="+mj-lt"/>
                <a:ea typeface="SeoulNamsan CEB" panose="02020603020101020101" pitchFamily="18" charset="-127"/>
              </a:rPr>
              <a:t>현위치</a:t>
            </a:r>
            <a:r>
              <a:rPr kumimoji="1" lang="ko-KR" altLang="en-US" sz="2800" b="1" dirty="0">
                <a:latin typeface="+mj-lt"/>
                <a:ea typeface="SeoulNamsan CEB" panose="02020603020101020101" pitchFamily="18" charset="-127"/>
              </a:rPr>
              <a:t> 설정 </a:t>
            </a:r>
            <a:r>
              <a:rPr kumimoji="1" lang="en-US" altLang="ko-KR" sz="2800" b="1" dirty="0">
                <a:latin typeface="+mj-lt"/>
                <a:ea typeface="SeoulNamsan CEB" panose="02020603020101020101" pitchFamily="18" charset="-127"/>
              </a:rPr>
              <a:t>(</a:t>
            </a:r>
            <a:r>
              <a:rPr kumimoji="1" lang="ko-KR" altLang="en-US" sz="2800" b="1" dirty="0" err="1">
                <a:latin typeface="+mj-lt"/>
                <a:ea typeface="SeoulNamsan CEB" panose="02020603020101020101" pitchFamily="18" charset="-127"/>
              </a:rPr>
              <a:t>쇼핑중</a:t>
            </a:r>
            <a:r>
              <a:rPr kumimoji="1" lang="en-US" altLang="ko-KR" sz="2800" b="1" dirty="0">
                <a:latin typeface="+mj-lt"/>
                <a:ea typeface="SeoulNamsan CEB" panose="02020603020101020101" pitchFamily="18" charset="-127"/>
              </a:rPr>
              <a:t>)</a:t>
            </a:r>
          </a:p>
        </p:txBody>
      </p:sp>
      <p:sp>
        <p:nvSpPr>
          <p:cNvPr id="11" name="모서리가 둥근 사각형 설명선[R] 10">
            <a:extLst>
              <a:ext uri="{FF2B5EF4-FFF2-40B4-BE49-F238E27FC236}">
                <a16:creationId xmlns:a16="http://schemas.microsoft.com/office/drawing/2014/main" xmlns="" id="{31613A69-B136-C246-9D7F-AD3D29E7D1CA}"/>
              </a:ext>
            </a:extLst>
          </p:cNvPr>
          <p:cNvSpPr/>
          <p:nvPr/>
        </p:nvSpPr>
        <p:spPr>
          <a:xfrm>
            <a:off x="171992" y="1221377"/>
            <a:ext cx="3526971" cy="3712573"/>
          </a:xfrm>
          <a:prstGeom prst="wedgeRoundRectCallout">
            <a:avLst>
              <a:gd name="adj1" fmla="val 60278"/>
              <a:gd name="adj2" fmla="val 22263"/>
              <a:gd name="adj3" fmla="val 16667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dirty="0"/>
              <a:t>사용자는 </a:t>
            </a:r>
            <a:r>
              <a:rPr kumimoji="1" lang="ko-KR" altLang="en-US" dirty="0" err="1"/>
              <a:t>쇼핑중</a:t>
            </a:r>
            <a:r>
              <a:rPr kumimoji="1" lang="ko-KR" altLang="en-US" dirty="0"/>
              <a:t> 방문한 브랜드에 대하여 구매여부를 </a:t>
            </a:r>
            <a:r>
              <a:rPr kumimoji="1" lang="en-US" altLang="ko-KR" dirty="0"/>
              <a:t>Yes </a:t>
            </a:r>
            <a:r>
              <a:rPr kumimoji="1" lang="ko-KR" altLang="en-US" dirty="0"/>
              <a:t>또는 </a:t>
            </a:r>
            <a:r>
              <a:rPr kumimoji="1" lang="en-US" altLang="ko-KR" dirty="0"/>
              <a:t>No</a:t>
            </a:r>
            <a:r>
              <a:rPr kumimoji="1" lang="ko-KR" altLang="en-US" dirty="0"/>
              <a:t>를 체크한다</a:t>
            </a:r>
            <a:r>
              <a:rPr kumimoji="1"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68791248-33B3-460B-AB0C-ED97E2A5DB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1" t="26264" r="7815" b="31144"/>
          <a:stretch/>
        </p:blipFill>
        <p:spPr>
          <a:xfrm>
            <a:off x="4663440" y="2133599"/>
            <a:ext cx="2849880" cy="2385061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xmlns="" id="{ED218811-8B07-4D20-A66A-DB1CFCAFC4CC}"/>
              </a:ext>
            </a:extLst>
          </p:cNvPr>
          <p:cNvSpPr/>
          <p:nvPr/>
        </p:nvSpPr>
        <p:spPr>
          <a:xfrm>
            <a:off x="6593338" y="5294412"/>
            <a:ext cx="1048624" cy="4362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321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535E4A97-7739-47F9-AF76-DE35A65620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900" y="611187"/>
            <a:ext cx="3381375" cy="5635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4DBA5B5-4B5C-4D2C-9BE5-EAC8D641CC9D}"/>
              </a:ext>
            </a:extLst>
          </p:cNvPr>
          <p:cNvSpPr txBox="1"/>
          <p:nvPr/>
        </p:nvSpPr>
        <p:spPr>
          <a:xfrm>
            <a:off x="613996" y="1859339"/>
            <a:ext cx="64374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/>
              <a:t>브랜드 추천 로직 조사 및 결정</a:t>
            </a:r>
          </a:p>
        </p:txBody>
      </p:sp>
    </p:spTree>
    <p:extLst>
      <p:ext uri="{BB962C8B-B14F-4D97-AF65-F5344CB8AC3E}">
        <p14:creationId xmlns:p14="http://schemas.microsoft.com/office/powerpoint/2010/main" val="875800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E54C1F1-99F6-47CB-A6BB-981207955D71}"/>
              </a:ext>
            </a:extLst>
          </p:cNvPr>
          <p:cNvSpPr txBox="1"/>
          <p:nvPr/>
        </p:nvSpPr>
        <p:spPr>
          <a:xfrm>
            <a:off x="1066800" y="895350"/>
            <a:ext cx="104177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특정 브랜드에 대한 선호도 정보를 정량화 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선호도 정보를 바탕으로 협업 필터링</a:t>
            </a:r>
            <a:r>
              <a:rPr lang="en-US" altLang="ko-KR" dirty="0"/>
              <a:t>(</a:t>
            </a:r>
            <a:r>
              <a:rPr lang="ko-KR" altLang="en-US" dirty="0"/>
              <a:t>나와 비슷한 성향을 가진 다른 사용자들이 좋아하는 것이면 나도 좋아할 가능성이 높다는 것에 기반</a:t>
            </a:r>
            <a:r>
              <a:rPr lang="en-US" altLang="ko-KR" dirty="0"/>
              <a:t>) – </a:t>
            </a:r>
            <a:r>
              <a:rPr lang="ko-KR" altLang="en-US" dirty="0"/>
              <a:t>유사도 알고리즘 사용</a:t>
            </a:r>
            <a:r>
              <a:rPr lang="en-US" altLang="ko-KR" dirty="0"/>
              <a:t>*(</a:t>
            </a:r>
            <a:r>
              <a:rPr lang="ko-KR" altLang="en-US" dirty="0"/>
              <a:t>추후 설명</a:t>
            </a:r>
            <a:r>
              <a:rPr lang="en-US" altLang="ko-KR" dirty="0"/>
              <a:t>)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비슷한 성향의 사람들이 높게 평가한 브랜드들을 추천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6" name="모서리가 둥근 사각형 설명선[R] 10">
            <a:extLst>
              <a:ext uri="{FF2B5EF4-FFF2-40B4-BE49-F238E27FC236}">
                <a16:creationId xmlns:a16="http://schemas.microsoft.com/office/drawing/2014/main" xmlns="" id="{22E9E79D-2A46-4E06-8097-753095E4AA50}"/>
              </a:ext>
            </a:extLst>
          </p:cNvPr>
          <p:cNvSpPr/>
          <p:nvPr/>
        </p:nvSpPr>
        <p:spPr>
          <a:xfrm>
            <a:off x="885057" y="3798248"/>
            <a:ext cx="10750473" cy="1920277"/>
          </a:xfrm>
          <a:prstGeom prst="wedgeRoundRectCallout">
            <a:avLst>
              <a:gd name="adj1" fmla="val -27965"/>
              <a:gd name="adj2" fmla="val -56372"/>
              <a:gd name="adj3" fmla="val 16667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/>
              <a:t>*</a:t>
            </a:r>
            <a:r>
              <a:rPr lang="ko-KR" altLang="en-US" dirty="0"/>
              <a:t>협업 필터링이란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ko-KR" altLang="en-US" dirty="0">
                <a:solidFill>
                  <a:schemeClr val="bg1"/>
                </a:solidFill>
              </a:rPr>
              <a:t>많은 사용자들로부터 얻은 기호정보에 따라 사용자들의 관심사를 자동적으로 예측하는 방법이다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 err="1">
                <a:solidFill>
                  <a:schemeClr val="bg1"/>
                </a:solidFill>
              </a:rPr>
              <a:t>넷플릭스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왓챠</a:t>
            </a:r>
            <a:r>
              <a:rPr lang="ko-KR" altLang="en-US" dirty="0">
                <a:solidFill>
                  <a:schemeClr val="bg1"/>
                </a:solidFill>
              </a:rPr>
              <a:t> 등에서 쓰이는 방법으로 두 사람간 유사도</a:t>
            </a:r>
            <a:r>
              <a:rPr lang="en-US" altLang="ko-KR" dirty="0">
                <a:solidFill>
                  <a:schemeClr val="bg1"/>
                </a:solidFill>
              </a:rPr>
              <a:t>(Similarity)</a:t>
            </a:r>
            <a:r>
              <a:rPr lang="ko-KR" altLang="en-US" dirty="0">
                <a:solidFill>
                  <a:schemeClr val="bg1"/>
                </a:solidFill>
              </a:rPr>
              <a:t>를 구해 예상 평점을 구하고 비슷한 영화를 추천해주는 등의 알고리즘에 사용된다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01126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xmlns="" id="{B04C003A-77B8-4986-AB77-531AE2579205}"/>
              </a:ext>
            </a:extLst>
          </p:cNvPr>
          <p:cNvGraphicFramePr>
            <a:graphicFrameLocks noGrp="1"/>
          </p:cNvGraphicFramePr>
          <p:nvPr/>
        </p:nvGraphicFramePr>
        <p:xfrm>
          <a:off x="7658099" y="552450"/>
          <a:ext cx="3848101" cy="409159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186359">
                  <a:extLst>
                    <a:ext uri="{9D8B030D-6E8A-4147-A177-3AD203B41FA5}">
                      <a16:colId xmlns:a16="http://schemas.microsoft.com/office/drawing/2014/main" xmlns="" val="1975863698"/>
                    </a:ext>
                  </a:extLst>
                </a:gridCol>
                <a:gridCol w="661742">
                  <a:extLst>
                    <a:ext uri="{9D8B030D-6E8A-4147-A177-3AD203B41FA5}">
                      <a16:colId xmlns:a16="http://schemas.microsoft.com/office/drawing/2014/main" xmlns="" val="178531559"/>
                    </a:ext>
                  </a:extLst>
                </a:gridCol>
              </a:tblGrid>
              <a:tr h="3848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암묵적 평가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Rating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3106336"/>
                  </a:ext>
                </a:extLst>
              </a:tr>
              <a:tr h="43072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‘</a:t>
                      </a:r>
                      <a:r>
                        <a:rPr lang="ko-KR" altLang="en-US" sz="1200" dirty="0"/>
                        <a:t>모든 브랜드 </a:t>
                      </a:r>
                      <a:r>
                        <a:rPr lang="ko-KR" altLang="en-US" sz="1200" dirty="0" err="1"/>
                        <a:t>보기＇를</a:t>
                      </a:r>
                      <a:r>
                        <a:rPr lang="ko-KR" altLang="en-US" sz="1200" dirty="0"/>
                        <a:t> 통해 특정 브랜드를 선택한 경우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+1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26284009"/>
                  </a:ext>
                </a:extLst>
              </a:tr>
              <a:tr h="3254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선호 브랜드에 특정 브랜드를 추가한 경우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+2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68017332"/>
                  </a:ext>
                </a:extLst>
              </a:tr>
              <a:tr h="3848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선호 브랜드에서 특정브랜드를 삭제한 경우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-2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10340234"/>
                  </a:ext>
                </a:extLst>
              </a:tr>
              <a:tr h="38487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비선호</a:t>
                      </a:r>
                      <a:r>
                        <a:rPr lang="ko-KR" altLang="en-US" sz="1200" dirty="0"/>
                        <a:t> 브랜드에 특정브랜드를 추가한 경우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-2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32814298"/>
                  </a:ext>
                </a:extLst>
              </a:tr>
              <a:tr h="4307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비선호</a:t>
                      </a:r>
                      <a:r>
                        <a:rPr lang="ko-KR" altLang="en-US" sz="1200" dirty="0"/>
                        <a:t> 브랜드에서 특정 브랜드를 삭제한 경우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+2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22350712"/>
                  </a:ext>
                </a:extLst>
              </a:tr>
              <a:tr h="4307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선택한 브랜드에서 구입하기로 한 상품보다 많이 구매한 경우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+4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8243151"/>
                  </a:ext>
                </a:extLst>
              </a:tr>
              <a:tr h="4307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선택한 브랜드에서 구입하기로 한 상품을 모두 구매한 경우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+3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93290436"/>
                  </a:ext>
                </a:extLst>
              </a:tr>
              <a:tr h="32548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선택한 브랜드에서 상품을 구매한 경우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+2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44873875"/>
                  </a:ext>
                </a:extLst>
              </a:tr>
              <a:tr h="4307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선택한 브랜드에서 상품을 구매하지 않은 경우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-3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99747386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5C61AE6-B0DB-433D-BC47-FCCEE9999C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5" y="552450"/>
            <a:ext cx="2375535" cy="3959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BB375C8-128A-4060-834A-5C0BBE6E1BC0}"/>
              </a:ext>
            </a:extLst>
          </p:cNvPr>
          <p:cNvSpPr txBox="1"/>
          <p:nvPr/>
        </p:nvSpPr>
        <p:spPr>
          <a:xfrm>
            <a:off x="923925" y="4914900"/>
            <a:ext cx="7829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 특정 브랜드에 대한 선호도 정보를 정량화 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브랜드별 만족도 평가 </a:t>
            </a:r>
            <a:r>
              <a:rPr lang="en-US" altLang="ko-KR" dirty="0"/>
              <a:t>+ </a:t>
            </a:r>
            <a:r>
              <a:rPr lang="ko-KR" altLang="en-US" dirty="0"/>
              <a:t>암묵적 평가</a:t>
            </a:r>
            <a:r>
              <a:rPr lang="en-US" altLang="ko-KR" dirty="0"/>
              <a:t>(</a:t>
            </a:r>
            <a:r>
              <a:rPr lang="ko-KR" altLang="en-US" dirty="0"/>
              <a:t>유저의 행동에 따른 자동 </a:t>
            </a:r>
            <a:r>
              <a:rPr lang="ko-KR" altLang="en-US" dirty="0" err="1"/>
              <a:t>레이팅</a:t>
            </a:r>
            <a:r>
              <a:rPr lang="en-US" altLang="ko-KR" dirty="0"/>
              <a:t>)</a:t>
            </a:r>
            <a:r>
              <a:rPr lang="ko-KR" altLang="en-US" dirty="0"/>
              <a:t>를 합산하여 브랜드별 선호도 점수를 설정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65758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7B21DF0-6B54-4F41-8F23-BB564D5A3A7C}"/>
              </a:ext>
            </a:extLst>
          </p:cNvPr>
          <p:cNvSpPr txBox="1"/>
          <p:nvPr/>
        </p:nvSpPr>
        <p:spPr>
          <a:xfrm>
            <a:off x="319597" y="256331"/>
            <a:ext cx="11549848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2. </a:t>
            </a:r>
            <a:r>
              <a:rPr lang="ko-KR" altLang="en-US" sz="2000" b="1" dirty="0"/>
              <a:t>유사도 알고리즘 설명</a:t>
            </a:r>
            <a:endParaRPr lang="en-US" altLang="ko-KR" sz="2000" b="1" dirty="0"/>
          </a:p>
          <a:p>
            <a:endParaRPr lang="en-US" altLang="ko-KR" dirty="0"/>
          </a:p>
          <a:p>
            <a:r>
              <a:rPr lang="en-US" altLang="ko-KR" sz="2000" b="1" dirty="0"/>
              <a:t>2.1 </a:t>
            </a:r>
            <a:r>
              <a:rPr lang="ko-KR" altLang="en-US" sz="2000" b="1" dirty="0"/>
              <a:t>평균 제곱차이 유사도</a:t>
            </a:r>
            <a:endParaRPr lang="en-US" altLang="ko-KR" sz="2000" b="1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r>
              <a:rPr lang="ko-KR" altLang="ko-KR" dirty="0">
                <a:latin typeface="Arial" panose="020B0604020202020204" pitchFamily="34" charset="0"/>
                <a:ea typeface="News Cycle"/>
              </a:rPr>
              <a:t>사용자 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ea typeface="MathJax_Math-italic"/>
              </a:rPr>
              <a:t>u</a:t>
            </a:r>
            <a:r>
              <a:rPr lang="ko-KR" altLang="ko-KR" dirty="0" err="1">
                <a:latin typeface="Arial" panose="020B0604020202020204" pitchFamily="34" charset="0"/>
                <a:ea typeface="News Cycle"/>
              </a:rPr>
              <a:t>와</a:t>
            </a:r>
            <a:r>
              <a:rPr lang="ko-KR" altLang="ko-KR" dirty="0">
                <a:latin typeface="Arial" panose="020B0604020202020204" pitchFamily="34" charset="0"/>
                <a:ea typeface="News Cycle"/>
              </a:rPr>
              <a:t> 사용자 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ea typeface="MathJax_Math-italic"/>
              </a:rPr>
              <a:t>v</a:t>
            </a:r>
            <a:r>
              <a:rPr lang="ko-KR" altLang="ko-KR" dirty="0" err="1">
                <a:latin typeface="Arial" panose="020B0604020202020204" pitchFamily="34" charset="0"/>
                <a:ea typeface="News Cycle"/>
              </a:rPr>
              <a:t>간의</a:t>
            </a:r>
            <a:r>
              <a:rPr lang="ko-KR" altLang="ko-KR" dirty="0">
                <a:latin typeface="Arial" panose="020B0604020202020204" pitchFamily="34" charset="0"/>
                <a:ea typeface="News Cycle"/>
              </a:rPr>
              <a:t> </a:t>
            </a:r>
            <a:r>
              <a:rPr lang="en-US" altLang="ko-KR" dirty="0" err="1">
                <a:latin typeface="Arial" panose="020B0604020202020204" pitchFamily="34" charset="0"/>
                <a:ea typeface="News Cycle"/>
              </a:rPr>
              <a:t>msd</a:t>
            </a:r>
            <a:r>
              <a:rPr lang="en-US" altLang="ko-KR" dirty="0">
                <a:latin typeface="Arial" panose="020B0604020202020204" pitchFamily="34" charset="0"/>
                <a:ea typeface="News Cycle"/>
              </a:rPr>
              <a:t>(</a:t>
            </a:r>
            <a:r>
              <a:rPr lang="ko-KR" altLang="en-US" dirty="0" err="1">
                <a:latin typeface="Arial" panose="020B0604020202020204" pitchFamily="34" charset="0"/>
                <a:ea typeface="News Cycle"/>
              </a:rPr>
              <a:t>평균제곱차이</a:t>
            </a:r>
            <a:r>
              <a:rPr lang="en-US" altLang="ko-KR" dirty="0">
                <a:latin typeface="Arial" panose="020B0604020202020204" pitchFamily="34" charset="0"/>
                <a:ea typeface="News Cycle"/>
              </a:rPr>
              <a:t>)</a:t>
            </a:r>
            <a:r>
              <a:rPr lang="ko-KR" altLang="ko-KR" dirty="0">
                <a:latin typeface="Arial" panose="020B0604020202020204" pitchFamily="34" charset="0"/>
                <a:ea typeface="News Cycle"/>
              </a:rPr>
              <a:t> </a:t>
            </a:r>
            <a:r>
              <a:rPr lang="en-US" altLang="ko-KR" dirty="0">
                <a:latin typeface="Arial" panose="020B0604020202020204" pitchFamily="34" charset="0"/>
                <a:ea typeface="News Cycle"/>
              </a:rPr>
              <a:t> = </a:t>
            </a:r>
            <a:r>
              <a:rPr lang="ko-KR" altLang="ko-KR" dirty="0">
                <a:latin typeface="Arial" panose="020B0604020202020204" pitchFamily="34" charset="0"/>
                <a:ea typeface="News Cycle"/>
              </a:rPr>
              <a:t>사용자 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ea typeface="MathJax_Math-italic"/>
              </a:rPr>
              <a:t>u</a:t>
            </a:r>
            <a:r>
              <a:rPr lang="ko-KR" altLang="ko-KR" dirty="0" err="1">
                <a:latin typeface="Arial" panose="020B0604020202020204" pitchFamily="34" charset="0"/>
                <a:ea typeface="News Cycle"/>
              </a:rPr>
              <a:t>와</a:t>
            </a:r>
            <a:r>
              <a:rPr lang="ko-KR" altLang="ko-KR" dirty="0">
                <a:latin typeface="Arial" panose="020B0604020202020204" pitchFamily="34" charset="0"/>
                <a:ea typeface="News Cycle"/>
              </a:rPr>
              <a:t> 사용자 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ea typeface="MathJax_Math-italic"/>
              </a:rPr>
              <a:t>v</a:t>
            </a:r>
            <a:r>
              <a:rPr lang="ko-KR" altLang="ko-KR" dirty="0" err="1">
                <a:latin typeface="Arial" panose="020B0604020202020204" pitchFamily="34" charset="0"/>
                <a:ea typeface="News Cycle"/>
              </a:rPr>
              <a:t>가</a:t>
            </a:r>
            <a:r>
              <a:rPr lang="ko-KR" altLang="ko-KR" dirty="0">
                <a:latin typeface="Arial" panose="020B0604020202020204" pitchFamily="34" charset="0"/>
                <a:ea typeface="News Cycle"/>
              </a:rPr>
              <a:t> 평가한 상품들의 </a:t>
            </a:r>
            <a:r>
              <a:rPr lang="ko-KR" altLang="ko-KR" dirty="0" err="1">
                <a:latin typeface="Arial" panose="020B0604020202020204" pitchFamily="34" charset="0"/>
                <a:ea typeface="News Cycle"/>
              </a:rPr>
              <a:t>평점간의</a:t>
            </a:r>
            <a:r>
              <a:rPr lang="ko-KR" altLang="ko-KR" dirty="0">
                <a:latin typeface="Arial" panose="020B0604020202020204" pitchFamily="34" charset="0"/>
                <a:ea typeface="News Cycle"/>
              </a:rPr>
              <a:t> 차의 제곱 / 사용자 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ea typeface="MathJax_Math-italic"/>
              </a:rPr>
              <a:t>u</a:t>
            </a:r>
            <a:r>
              <a:rPr lang="ko-KR" altLang="ko-KR" dirty="0" err="1">
                <a:latin typeface="Arial" panose="020B0604020202020204" pitchFamily="34" charset="0"/>
                <a:ea typeface="News Cycle"/>
              </a:rPr>
              <a:t>와</a:t>
            </a:r>
            <a:r>
              <a:rPr lang="ko-KR" altLang="ko-KR" dirty="0">
                <a:latin typeface="Arial" panose="020B0604020202020204" pitchFamily="34" charset="0"/>
                <a:ea typeface="News Cycle"/>
              </a:rPr>
              <a:t> 사용자 </a:t>
            </a:r>
            <a:r>
              <a:rPr kumimoji="0" lang="ko-KR" altLang="ko-KR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  <a:ea typeface="MathJax_Math-italic"/>
              </a:rPr>
              <a:t>v</a:t>
            </a:r>
            <a:r>
              <a:rPr lang="ko-KR" altLang="ko-KR" dirty="0" err="1">
                <a:latin typeface="Arial" panose="020B0604020202020204" pitchFamily="34" charset="0"/>
                <a:ea typeface="News Cycle"/>
              </a:rPr>
              <a:t>가</a:t>
            </a:r>
            <a:r>
              <a:rPr lang="ko-KR" altLang="ko-KR" dirty="0">
                <a:latin typeface="Arial" panose="020B0604020202020204" pitchFamily="34" charset="0"/>
                <a:ea typeface="News Cycle"/>
              </a:rPr>
              <a:t> 모두 평가한 상품들의 수</a:t>
            </a:r>
            <a:r>
              <a:rPr kumimoji="0" lang="ko-KR" altLang="ko-KR" sz="105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B6223D0-FB6B-4221-93C6-C78CFCB31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59" t="35833" r="30078" b="57501"/>
          <a:stretch/>
        </p:blipFill>
        <p:spPr>
          <a:xfrm>
            <a:off x="3407280" y="2349212"/>
            <a:ext cx="5374481" cy="10572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C01F697-7FEF-4189-868C-AE59096F963D}"/>
              </a:ext>
            </a:extLst>
          </p:cNvPr>
          <p:cNvSpPr txBox="1"/>
          <p:nvPr/>
        </p:nvSpPr>
        <p:spPr>
          <a:xfrm>
            <a:off x="319597" y="4076700"/>
            <a:ext cx="11549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유사도</a:t>
            </a:r>
            <a:r>
              <a:rPr lang="en-US" altLang="ko-KR" dirty="0"/>
              <a:t>(</a:t>
            </a:r>
            <a:r>
              <a:rPr lang="en-US" altLang="ko-KR" dirty="0" err="1"/>
              <a:t>msd_sim</a:t>
            </a:r>
            <a:r>
              <a:rPr lang="en-US" altLang="ko-KR" dirty="0"/>
              <a:t>)</a:t>
            </a:r>
            <a:r>
              <a:rPr lang="ko-KR" altLang="en-US" dirty="0"/>
              <a:t>는 </a:t>
            </a:r>
            <a:r>
              <a:rPr lang="en-US" altLang="ko-KR" dirty="0" err="1"/>
              <a:t>msd</a:t>
            </a:r>
            <a:r>
              <a:rPr lang="ko-KR" altLang="en-US" dirty="0"/>
              <a:t>의 역수로 계산하며 분모가 </a:t>
            </a:r>
            <a:r>
              <a:rPr lang="en-US" altLang="ko-KR" dirty="0"/>
              <a:t>0</a:t>
            </a:r>
            <a:r>
              <a:rPr lang="ko-KR" altLang="en-US" dirty="0"/>
              <a:t>이 되는 경우를 방지하기 위해서 분모에 </a:t>
            </a:r>
            <a:r>
              <a:rPr lang="en-US" altLang="ko-KR" dirty="0"/>
              <a:t>1</a:t>
            </a:r>
            <a:r>
              <a:rPr lang="ko-KR" altLang="en-US" dirty="0"/>
              <a:t>을 </a:t>
            </a:r>
            <a:r>
              <a:rPr lang="ko-KR" altLang="en-US" dirty="0" err="1"/>
              <a:t>더해줌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차이가 클수록 유사도는 </a:t>
            </a:r>
            <a:r>
              <a:rPr lang="ko-KR" altLang="en-US" dirty="0" err="1"/>
              <a:t>작아짐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18A9905D-3915-4E1B-A196-AA383F9C4A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516" t="46802" r="31046" b="46531"/>
          <a:stretch/>
        </p:blipFill>
        <p:spPr>
          <a:xfrm>
            <a:off x="3467608" y="4947290"/>
            <a:ext cx="5253826" cy="106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788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F7E3B30-2D4C-4217-830E-895E47EC0AA6}"/>
              </a:ext>
            </a:extLst>
          </p:cNvPr>
          <p:cNvSpPr txBox="1"/>
          <p:nvPr/>
        </p:nvSpPr>
        <p:spPr>
          <a:xfrm>
            <a:off x="355107" y="226993"/>
            <a:ext cx="1138117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2.2 </a:t>
            </a:r>
            <a:r>
              <a:rPr lang="ko-KR" altLang="en-US" sz="2000" b="1" dirty="0" err="1"/>
              <a:t>피어슨</a:t>
            </a:r>
            <a:r>
              <a:rPr lang="ko-KR" altLang="en-US" sz="2000" b="1" dirty="0"/>
              <a:t> 유사도</a:t>
            </a:r>
            <a:endParaRPr lang="en-US" altLang="ko-KR" sz="2000" b="1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 </a:t>
            </a:r>
            <a:r>
              <a:rPr lang="ko-KR" altLang="en-US" dirty="0" err="1"/>
              <a:t>피어슨</a:t>
            </a:r>
            <a:r>
              <a:rPr lang="ko-KR" altLang="en-US" dirty="0"/>
              <a:t> 상관계수는 값이 </a:t>
            </a:r>
            <a:r>
              <a:rPr lang="en-US" altLang="ko-KR" dirty="0"/>
              <a:t>-1</a:t>
            </a:r>
            <a:r>
              <a:rPr lang="ko-KR" altLang="en-US" dirty="0"/>
              <a:t>부터 </a:t>
            </a:r>
            <a:r>
              <a:rPr lang="en-US" altLang="ko-KR" dirty="0"/>
              <a:t>1</a:t>
            </a:r>
            <a:r>
              <a:rPr lang="ko-KR" altLang="en-US" dirty="0"/>
              <a:t>까지 도출되며</a:t>
            </a:r>
            <a:r>
              <a:rPr lang="en-US" altLang="ko-KR" dirty="0"/>
              <a:t>, 1</a:t>
            </a:r>
            <a:r>
              <a:rPr lang="ko-KR" altLang="en-US" dirty="0"/>
              <a:t>에 가까울수록 양의 상관관계</a:t>
            </a:r>
            <a:r>
              <a:rPr lang="en-US" altLang="ko-KR" dirty="0"/>
              <a:t>, -1</a:t>
            </a:r>
            <a:r>
              <a:rPr lang="ko-KR" altLang="en-US" dirty="0"/>
              <a:t>에 가까울수록 음의 상관관계를 가진다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평균제곱차이</a:t>
            </a:r>
            <a:r>
              <a:rPr lang="ko-KR" altLang="en-US" dirty="0"/>
              <a:t> 유사도의 문제</a:t>
            </a:r>
            <a:r>
              <a:rPr lang="en-US" altLang="ko-KR" dirty="0"/>
              <a:t>: </a:t>
            </a:r>
            <a:r>
              <a:rPr lang="ko-KR" altLang="en-US" dirty="0"/>
              <a:t>특정인물의 점수기준이 극단적으로 너무 낮거나 높다면 제대로 된 결과를 도출해낼 수 없음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이런 문제를 보완하는 것이 </a:t>
            </a:r>
            <a:r>
              <a:rPr lang="ko-KR" altLang="en-US" dirty="0" err="1"/>
              <a:t>피어슨</a:t>
            </a:r>
            <a:r>
              <a:rPr lang="ko-KR" altLang="en-US" dirty="0"/>
              <a:t> 유사도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이러한 이유에서 </a:t>
            </a:r>
            <a:r>
              <a:rPr lang="ko-KR" altLang="en-US" dirty="0" err="1"/>
              <a:t>피어슨</a:t>
            </a:r>
            <a:r>
              <a:rPr lang="ko-KR" altLang="en-US" dirty="0"/>
              <a:t> 유사도를 유사도 알고리즘으로 사용할 것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7DF217B5-1DDB-4836-A65F-981D5E2FB1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85" t="48334" r="56795" b="38889"/>
          <a:stretch/>
        </p:blipFill>
        <p:spPr>
          <a:xfrm>
            <a:off x="1464816" y="3750445"/>
            <a:ext cx="3873438" cy="1409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6C20BE0-A25E-4D36-A715-E46D5576AFAB}"/>
              </a:ext>
            </a:extLst>
          </p:cNvPr>
          <p:cNvSpPr txBox="1"/>
          <p:nvPr/>
        </p:nvSpPr>
        <p:spPr>
          <a:xfrm>
            <a:off x="5658050" y="4206038"/>
            <a:ext cx="43483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피어슨</a:t>
            </a:r>
            <a:r>
              <a:rPr lang="ko-KR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유사도 계산 공식</a:t>
            </a:r>
            <a:endParaRPr lang="en-US" altLang="ko-KR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X,Y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는 평점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N</a:t>
            </a:r>
            <a:r>
              <a:rPr lang="ko-KR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은 두 유저가 모두 평점을 남긴 브랜드의 수 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/>
            <a:endParaRPr lang="ko-KR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24E7127-36CC-4602-A4BB-4DDABA0D6AD1}"/>
              </a:ext>
            </a:extLst>
          </p:cNvPr>
          <p:cNvSpPr/>
          <p:nvPr/>
        </p:nvSpPr>
        <p:spPr>
          <a:xfrm>
            <a:off x="355106" y="5707677"/>
            <a:ext cx="113811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비슷한 성향의 사람들</a:t>
            </a:r>
            <a:r>
              <a:rPr lang="en-US" altLang="ko-KR" dirty="0"/>
              <a:t>(</a:t>
            </a:r>
            <a:r>
              <a:rPr lang="ko-KR" altLang="en-US" dirty="0" err="1"/>
              <a:t>피어슨</a:t>
            </a:r>
            <a:r>
              <a:rPr lang="ko-KR" altLang="en-US" dirty="0"/>
              <a:t> 유사도 알고리즘을 통해 계산된 바를 바탕</a:t>
            </a:r>
            <a:r>
              <a:rPr lang="en-US" altLang="ko-KR" dirty="0"/>
              <a:t>)</a:t>
            </a:r>
            <a:r>
              <a:rPr lang="ko-KR" altLang="en-US" dirty="0"/>
              <a:t>이 높게 평가한 브랜드들을 추천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97925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34327" y="1316210"/>
            <a:ext cx="5042319" cy="1925053"/>
          </a:xfrm>
        </p:spPr>
        <p:txBody>
          <a:bodyPr>
            <a:normAutofit/>
          </a:bodyPr>
          <a:lstStyle/>
          <a:p>
            <a:r>
              <a:rPr lang="ko-KR" altLang="en-US" sz="4800" dirty="0" err="1"/>
              <a:t>길찾기</a:t>
            </a:r>
            <a:r>
              <a:rPr lang="ko-KR" altLang="en-US" sz="4800" dirty="0"/>
              <a:t> 로직 </a:t>
            </a:r>
            <a:r>
              <a:rPr lang="en-US" altLang="ko-KR" sz="4800" dirty="0"/>
              <a:t/>
            </a:r>
            <a:br>
              <a:rPr lang="en-US" altLang="ko-KR" sz="4800" dirty="0"/>
            </a:br>
            <a:r>
              <a:rPr lang="ko-KR" altLang="en-US" sz="4800" dirty="0"/>
              <a:t>조사 및 결정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1D650387-0F92-4A0D-8D39-C96CC2CF8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021" y="463468"/>
            <a:ext cx="3316946" cy="555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861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32091BB-3214-4F56-86EE-49438A4E8031}"/>
              </a:ext>
            </a:extLst>
          </p:cNvPr>
          <p:cNvSpPr txBox="1"/>
          <p:nvPr/>
        </p:nvSpPr>
        <p:spPr>
          <a:xfrm>
            <a:off x="310399" y="252509"/>
            <a:ext cx="6275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루트 </a:t>
            </a:r>
            <a:r>
              <a:rPr lang="en-US" altLang="ko-KR" dirty="0"/>
              <a:t>1: </a:t>
            </a:r>
            <a:r>
              <a:rPr lang="ko-KR" altLang="en-US" dirty="0"/>
              <a:t>최단거리</a:t>
            </a:r>
          </a:p>
        </p:txBody>
      </p:sp>
      <p:sp>
        <p:nvSpPr>
          <p:cNvPr id="9" name="모서리가 둥근 사각형 설명선[R] 10">
            <a:extLst>
              <a:ext uri="{FF2B5EF4-FFF2-40B4-BE49-F238E27FC236}">
                <a16:creationId xmlns:a16="http://schemas.microsoft.com/office/drawing/2014/main" xmlns="" id="{02B5E40B-176F-4C86-9225-2400B5A4E532}"/>
              </a:ext>
            </a:extLst>
          </p:cNvPr>
          <p:cNvSpPr/>
          <p:nvPr/>
        </p:nvSpPr>
        <p:spPr>
          <a:xfrm>
            <a:off x="7365034" y="1496613"/>
            <a:ext cx="4668815" cy="2726386"/>
          </a:xfrm>
          <a:prstGeom prst="wedgeRoundRectCallout">
            <a:avLst>
              <a:gd name="adj1" fmla="val -55364"/>
              <a:gd name="adj2" fmla="val 6261"/>
              <a:gd name="adj3" fmla="val 16667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ym typeface="Wingdings" panose="05000000000000000000" pitchFamily="2" charset="2"/>
              </a:rPr>
              <a:t>3. </a:t>
            </a:r>
            <a:r>
              <a:rPr kumimoji="1" lang="ko-KR" altLang="en-US" dirty="0">
                <a:sym typeface="Wingdings" panose="05000000000000000000" pitchFamily="2" charset="2"/>
              </a:rPr>
              <a:t>정해진 시작점 또는 끝점에 해당하는 에스컬레이터</a:t>
            </a:r>
            <a:r>
              <a:rPr kumimoji="1" lang="en-US" altLang="ko-KR" dirty="0">
                <a:sym typeface="Wingdings" panose="05000000000000000000" pitchFamily="2" charset="2"/>
              </a:rPr>
              <a:t>/</a:t>
            </a:r>
            <a:r>
              <a:rPr kumimoji="1" lang="ko-KR" altLang="en-US" dirty="0">
                <a:sym typeface="Wingdings" panose="05000000000000000000" pitchFamily="2" charset="2"/>
              </a:rPr>
              <a:t>엘리베이터</a:t>
            </a:r>
            <a:r>
              <a:rPr kumimoji="1" lang="en-US" altLang="ko-KR" dirty="0">
                <a:sym typeface="Wingdings" panose="05000000000000000000" pitchFamily="2" charset="2"/>
              </a:rPr>
              <a:t>/</a:t>
            </a:r>
            <a:r>
              <a:rPr kumimoji="1" lang="ko-KR" altLang="en-US" dirty="0">
                <a:sym typeface="Wingdings" panose="05000000000000000000" pitchFamily="2" charset="2"/>
              </a:rPr>
              <a:t>계단을 끝점으로 하는 아래층 최단거리 루트를 구한다</a:t>
            </a:r>
            <a:r>
              <a:rPr kumimoji="1" lang="en-US" altLang="ko-KR" dirty="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ym typeface="Wingdings" panose="05000000000000000000" pitchFamily="2" charset="2"/>
              </a:rPr>
              <a:t>4. 1</a:t>
            </a:r>
            <a:r>
              <a:rPr kumimoji="1" lang="ko-KR" altLang="en-US" dirty="0">
                <a:sym typeface="Wingdings" panose="05000000000000000000" pitchFamily="2" charset="2"/>
              </a:rPr>
              <a:t>층이 될 때까지 위와 같은 과정을 반복한다</a:t>
            </a:r>
            <a:r>
              <a:rPr kumimoji="1" lang="en-US" altLang="ko-KR" dirty="0">
                <a:sym typeface="Wingdings" panose="05000000000000000000" pitchFamily="2" charset="2"/>
              </a:rPr>
              <a:t>.</a:t>
            </a:r>
            <a:endParaRPr kumimoji="1"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07"/>
          <a:stretch/>
        </p:blipFill>
        <p:spPr>
          <a:xfrm>
            <a:off x="310399" y="1082765"/>
            <a:ext cx="6691521" cy="3312543"/>
          </a:xfrm>
          <a:prstGeom prst="rect">
            <a:avLst/>
          </a:prstGeom>
        </p:spPr>
      </p:pic>
      <p:sp>
        <p:nvSpPr>
          <p:cNvPr id="7" name="모서리가 둥근 사각형 설명선[R] 10">
            <a:extLst>
              <a:ext uri="{FF2B5EF4-FFF2-40B4-BE49-F238E27FC236}">
                <a16:creationId xmlns:a16="http://schemas.microsoft.com/office/drawing/2014/main" xmlns="" id="{02B5E40B-176F-4C86-9225-2400B5A4E532}"/>
              </a:ext>
            </a:extLst>
          </p:cNvPr>
          <p:cNvSpPr/>
          <p:nvPr/>
        </p:nvSpPr>
        <p:spPr>
          <a:xfrm>
            <a:off x="190168" y="4856233"/>
            <a:ext cx="11783296" cy="1613578"/>
          </a:xfrm>
          <a:prstGeom prst="wedgeRoundRectCallout">
            <a:avLst>
              <a:gd name="adj1" fmla="val -33746"/>
              <a:gd name="adj2" fmla="val -57969"/>
              <a:gd name="adj3" fmla="val 16667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1. </a:t>
            </a:r>
            <a:r>
              <a:rPr kumimoji="1" lang="ko-KR" altLang="en-US" dirty="0"/>
              <a:t>사용자가 선택한 브랜드를 층별로 분류하고</a:t>
            </a:r>
            <a:r>
              <a:rPr kumimoji="1" lang="en-US" altLang="ko-KR" dirty="0"/>
              <a:t> </a:t>
            </a:r>
            <a:r>
              <a:rPr kumimoji="1" lang="ko-KR" altLang="en-US" dirty="0"/>
              <a:t>가장 높은 층부터 최단 경로를 계산한다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ym typeface="Wingdings" panose="05000000000000000000" pitchFamily="2" charset="2"/>
              </a:rPr>
              <a:t>2. </a:t>
            </a:r>
            <a:r>
              <a:rPr kumimoji="1" lang="ko-KR" altLang="en-US" dirty="0">
                <a:sym typeface="Wingdings" panose="05000000000000000000" pitchFamily="2" charset="2"/>
              </a:rPr>
              <a:t>에스컬레이터</a:t>
            </a:r>
            <a:r>
              <a:rPr kumimoji="1" lang="en-US" altLang="ko-KR" dirty="0">
                <a:sym typeface="Wingdings" panose="05000000000000000000" pitchFamily="2" charset="2"/>
              </a:rPr>
              <a:t>/</a:t>
            </a:r>
            <a:r>
              <a:rPr kumimoji="1" lang="ko-KR" altLang="en-US" dirty="0">
                <a:sym typeface="Wingdings" panose="05000000000000000000" pitchFamily="2" charset="2"/>
              </a:rPr>
              <a:t>엘리베이터</a:t>
            </a:r>
            <a:r>
              <a:rPr kumimoji="1" lang="en-US" altLang="ko-KR" dirty="0">
                <a:sym typeface="Wingdings" panose="05000000000000000000" pitchFamily="2" charset="2"/>
              </a:rPr>
              <a:t>/</a:t>
            </a:r>
            <a:r>
              <a:rPr kumimoji="1" lang="ko-KR" altLang="en-US" dirty="0">
                <a:sym typeface="Wingdings" panose="05000000000000000000" pitchFamily="2" charset="2"/>
              </a:rPr>
              <a:t>계단을 시작점 또는 끝점으로 하는 </a:t>
            </a:r>
            <a:r>
              <a:rPr kumimoji="1" lang="ko-KR" altLang="en-US" dirty="0" err="1">
                <a:sym typeface="Wingdings" panose="05000000000000000000" pitchFamily="2" charset="2"/>
              </a:rPr>
              <a:t>전체쌍</a:t>
            </a:r>
            <a:r>
              <a:rPr kumimoji="1" lang="ko-KR" altLang="en-US" dirty="0">
                <a:sym typeface="Wingdings" panose="05000000000000000000" pitchFamily="2" charset="2"/>
              </a:rPr>
              <a:t> 최단거리를</a:t>
            </a:r>
            <a:r>
              <a:rPr kumimoji="1" lang="en-US" altLang="ko-KR" dirty="0">
                <a:sym typeface="Wingdings" panose="05000000000000000000" pitchFamily="2" charset="2"/>
              </a:rPr>
              <a:t>(</a:t>
            </a:r>
            <a:r>
              <a:rPr kumimoji="1" lang="ko-KR" altLang="en-US" dirty="0" err="1">
                <a:sym typeface="Wingdings" panose="05000000000000000000" pitchFamily="2" charset="2"/>
              </a:rPr>
              <a:t>다익스트라</a:t>
            </a:r>
            <a:r>
              <a:rPr kumimoji="1" lang="en-US" altLang="ko-KR" dirty="0">
                <a:sym typeface="Wingdings" panose="05000000000000000000" pitchFamily="2" charset="2"/>
              </a:rPr>
              <a:t>/</a:t>
            </a:r>
            <a:r>
              <a:rPr kumimoji="1" lang="ko-KR" altLang="en-US" dirty="0" err="1">
                <a:sym typeface="Wingdings" panose="05000000000000000000" pitchFamily="2" charset="2"/>
              </a:rPr>
              <a:t>벨만포드</a:t>
            </a:r>
            <a:r>
              <a:rPr kumimoji="1" lang="en-US" altLang="ko-KR" dirty="0">
                <a:sym typeface="Wingdings" panose="05000000000000000000" pitchFamily="2" charset="2"/>
              </a:rPr>
              <a:t>) </a:t>
            </a:r>
            <a:r>
              <a:rPr kumimoji="1" lang="ko-KR" altLang="en-US" dirty="0">
                <a:sym typeface="Wingdings" panose="05000000000000000000" pitchFamily="2" charset="2"/>
              </a:rPr>
              <a:t>알고리즘으로 구현한다</a:t>
            </a:r>
            <a:r>
              <a:rPr kumimoji="1" lang="en-US" altLang="ko-KR" dirty="0"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95005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32091BB-3214-4F56-86EE-49438A4E8031}"/>
              </a:ext>
            </a:extLst>
          </p:cNvPr>
          <p:cNvSpPr txBox="1"/>
          <p:nvPr/>
        </p:nvSpPr>
        <p:spPr>
          <a:xfrm>
            <a:off x="6810824" y="2872905"/>
            <a:ext cx="5109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루트 </a:t>
            </a:r>
            <a:r>
              <a:rPr lang="en-US" altLang="ko-KR" dirty="0"/>
              <a:t>4: </a:t>
            </a:r>
            <a:r>
              <a:rPr lang="ko-KR" altLang="en-US" dirty="0"/>
              <a:t>세일만 쏙쏙</a:t>
            </a:r>
          </a:p>
        </p:txBody>
      </p:sp>
      <p:sp>
        <p:nvSpPr>
          <p:cNvPr id="9" name="모서리가 둥근 사각형 설명선[R] 10">
            <a:extLst>
              <a:ext uri="{FF2B5EF4-FFF2-40B4-BE49-F238E27FC236}">
                <a16:creationId xmlns:a16="http://schemas.microsoft.com/office/drawing/2014/main" xmlns="" id="{02B5E40B-176F-4C86-9225-2400B5A4E532}"/>
              </a:ext>
            </a:extLst>
          </p:cNvPr>
          <p:cNvSpPr/>
          <p:nvPr/>
        </p:nvSpPr>
        <p:spPr>
          <a:xfrm>
            <a:off x="6810824" y="3402747"/>
            <a:ext cx="4477757" cy="1266887"/>
          </a:xfrm>
          <a:prstGeom prst="wedgeRoundRectCallout">
            <a:avLst>
              <a:gd name="adj1" fmla="val -17901"/>
              <a:gd name="adj2" fmla="val 68098"/>
              <a:gd name="adj3" fmla="val 16667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사용자가 선택한 카테고리에 해당하는 세일 매장 정보를 가져온다</a:t>
            </a:r>
            <a:r>
              <a:rPr kumimoji="1" lang="en-US" altLang="ko-KR" dirty="0"/>
              <a:t>.</a:t>
            </a:r>
          </a:p>
        </p:txBody>
      </p:sp>
      <p:sp>
        <p:nvSpPr>
          <p:cNvPr id="5" name="모서리가 둥근 사각형 설명선[R] 10">
            <a:extLst>
              <a:ext uri="{FF2B5EF4-FFF2-40B4-BE49-F238E27FC236}">
                <a16:creationId xmlns:a16="http://schemas.microsoft.com/office/drawing/2014/main" xmlns="" id="{2482F613-9403-4421-84B6-8ABC61F2D67B}"/>
              </a:ext>
            </a:extLst>
          </p:cNvPr>
          <p:cNvSpPr/>
          <p:nvPr/>
        </p:nvSpPr>
        <p:spPr>
          <a:xfrm>
            <a:off x="6810824" y="5119017"/>
            <a:ext cx="4359224" cy="1188320"/>
          </a:xfrm>
          <a:prstGeom prst="wedgeRoundRectCallout">
            <a:avLst>
              <a:gd name="adj1" fmla="val -18790"/>
              <a:gd name="adj2" fmla="val 47575"/>
              <a:gd name="adj3" fmla="val 16667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카테고리별 최단루트</a:t>
            </a:r>
            <a:r>
              <a:rPr kumimoji="1" lang="en-US" altLang="ko-KR" dirty="0"/>
              <a:t>(</a:t>
            </a:r>
            <a:r>
              <a:rPr kumimoji="1" lang="ko-KR" altLang="en-US" dirty="0"/>
              <a:t>루트</a:t>
            </a:r>
            <a:r>
              <a:rPr kumimoji="1" lang="en-US" altLang="ko-KR" dirty="0"/>
              <a:t>1</a:t>
            </a:r>
            <a:r>
              <a:rPr kumimoji="1" lang="ko-KR" altLang="en-US" dirty="0"/>
              <a:t>과 동일한 방식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계산한다</a:t>
            </a:r>
            <a:r>
              <a:rPr kumimoji="1" lang="en-US" altLang="ko-KR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32091BB-3214-4F56-86EE-49438A4E8031}"/>
              </a:ext>
            </a:extLst>
          </p:cNvPr>
          <p:cNvSpPr txBox="1"/>
          <p:nvPr/>
        </p:nvSpPr>
        <p:spPr>
          <a:xfrm>
            <a:off x="6548538" y="223576"/>
            <a:ext cx="5109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루트 </a:t>
            </a:r>
            <a:r>
              <a:rPr lang="en-US" altLang="ko-KR" dirty="0"/>
              <a:t>3: </a:t>
            </a:r>
            <a:r>
              <a:rPr lang="ko-KR" altLang="en-US" dirty="0"/>
              <a:t>커피와 밥이 있는 루트</a:t>
            </a:r>
            <a:endParaRPr lang="en-US" altLang="ko-KR" dirty="0"/>
          </a:p>
        </p:txBody>
      </p:sp>
      <p:sp>
        <p:nvSpPr>
          <p:cNvPr id="8" name="모서리가 둥근 사각형 설명선[R] 10">
            <a:extLst>
              <a:ext uri="{FF2B5EF4-FFF2-40B4-BE49-F238E27FC236}">
                <a16:creationId xmlns:a16="http://schemas.microsoft.com/office/drawing/2014/main" xmlns="" id="{02B5E40B-176F-4C86-9225-2400B5A4E532}"/>
              </a:ext>
            </a:extLst>
          </p:cNvPr>
          <p:cNvSpPr/>
          <p:nvPr/>
        </p:nvSpPr>
        <p:spPr>
          <a:xfrm>
            <a:off x="6810824" y="956622"/>
            <a:ext cx="4253235" cy="1613578"/>
          </a:xfrm>
          <a:prstGeom prst="wedgeRoundRectCallout">
            <a:avLst>
              <a:gd name="adj1" fmla="val -33746"/>
              <a:gd name="adj2" fmla="val -57969"/>
              <a:gd name="adj3" fmla="val 16667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최단루트</a:t>
            </a:r>
            <a:r>
              <a:rPr kumimoji="1" lang="en-US" altLang="ko-KR" dirty="0"/>
              <a:t> (</a:t>
            </a:r>
            <a:r>
              <a:rPr kumimoji="1" lang="ko-KR" altLang="en-US" dirty="0"/>
              <a:t>루트 </a:t>
            </a:r>
            <a:r>
              <a:rPr kumimoji="1" lang="en-US" altLang="ko-KR" dirty="0"/>
              <a:t>1)</a:t>
            </a:r>
            <a:r>
              <a:rPr kumimoji="1" lang="ko-KR" altLang="en-US" dirty="0"/>
              <a:t>을 가져온다</a:t>
            </a:r>
            <a:r>
              <a:rPr kumimoji="1"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dirty="0">
                <a:sym typeface="Wingdings" panose="05000000000000000000" pitchFamily="2" charset="2"/>
              </a:rPr>
              <a:t>루트에 근접한 음식점과 커피숍이 있을 경우 루트에 포함시켜 준다</a:t>
            </a:r>
            <a:r>
              <a:rPr kumimoji="1" lang="en-US" altLang="ko-KR" dirty="0"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32091BB-3214-4F56-86EE-49438A4E8031}"/>
              </a:ext>
            </a:extLst>
          </p:cNvPr>
          <p:cNvSpPr txBox="1"/>
          <p:nvPr/>
        </p:nvSpPr>
        <p:spPr>
          <a:xfrm>
            <a:off x="917151" y="592908"/>
            <a:ext cx="2989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루트 </a:t>
            </a:r>
            <a:r>
              <a:rPr lang="en-US" altLang="ko-KR" dirty="0"/>
              <a:t>2: </a:t>
            </a:r>
            <a:r>
              <a:rPr lang="ko-KR" altLang="en-US" dirty="0"/>
              <a:t>카테고리별 쇼핑</a:t>
            </a:r>
          </a:p>
        </p:txBody>
      </p:sp>
      <p:sp>
        <p:nvSpPr>
          <p:cNvPr id="11" name="모서리가 둥근 사각형 설명선[R] 10">
            <a:extLst>
              <a:ext uri="{FF2B5EF4-FFF2-40B4-BE49-F238E27FC236}">
                <a16:creationId xmlns:a16="http://schemas.microsoft.com/office/drawing/2014/main" xmlns="" id="{02B5E40B-176F-4C86-9225-2400B5A4E532}"/>
              </a:ext>
            </a:extLst>
          </p:cNvPr>
          <p:cNvSpPr/>
          <p:nvPr/>
        </p:nvSpPr>
        <p:spPr>
          <a:xfrm>
            <a:off x="685678" y="1260593"/>
            <a:ext cx="4709282" cy="1266887"/>
          </a:xfrm>
          <a:prstGeom prst="wedgeRoundRectCallout">
            <a:avLst>
              <a:gd name="adj1" fmla="val -17901"/>
              <a:gd name="adj2" fmla="val 68098"/>
              <a:gd name="adj3" fmla="val 16667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사용자가 선택한 브랜드를 카테고리별로 분류한다</a:t>
            </a:r>
            <a:r>
              <a:rPr kumimoji="1" lang="en-US" altLang="ko-KR" dirty="0"/>
              <a:t>.</a:t>
            </a:r>
          </a:p>
        </p:txBody>
      </p:sp>
      <p:sp>
        <p:nvSpPr>
          <p:cNvPr id="12" name="모서리가 둥근 사각형 설명선[R] 10">
            <a:extLst>
              <a:ext uri="{FF2B5EF4-FFF2-40B4-BE49-F238E27FC236}">
                <a16:creationId xmlns:a16="http://schemas.microsoft.com/office/drawing/2014/main" xmlns="" id="{2482F613-9403-4421-84B6-8ABC61F2D67B}"/>
              </a:ext>
            </a:extLst>
          </p:cNvPr>
          <p:cNvSpPr/>
          <p:nvPr/>
        </p:nvSpPr>
        <p:spPr>
          <a:xfrm>
            <a:off x="685678" y="3057571"/>
            <a:ext cx="4709282" cy="1188320"/>
          </a:xfrm>
          <a:prstGeom prst="wedgeRoundRectCallout">
            <a:avLst>
              <a:gd name="adj1" fmla="val -18642"/>
              <a:gd name="adj2" fmla="val 80130"/>
              <a:gd name="adj3" fmla="val 16667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카테고리별 최단루트</a:t>
            </a:r>
            <a:r>
              <a:rPr kumimoji="1" lang="en-US" altLang="ko-KR" dirty="0"/>
              <a:t>(</a:t>
            </a:r>
            <a:r>
              <a:rPr kumimoji="1" lang="ko-KR" altLang="en-US" dirty="0"/>
              <a:t>루트</a:t>
            </a:r>
            <a:r>
              <a:rPr kumimoji="1" lang="en-US" altLang="ko-KR" dirty="0"/>
              <a:t>1</a:t>
            </a:r>
            <a:r>
              <a:rPr kumimoji="1" lang="ko-KR" altLang="en-US" dirty="0"/>
              <a:t>과 동일한 방식</a:t>
            </a:r>
            <a:r>
              <a:rPr kumimoji="1" lang="en-US" altLang="ko-KR" dirty="0"/>
              <a:t>)</a:t>
            </a:r>
            <a:r>
              <a:rPr kumimoji="1" lang="ko-KR" altLang="en-US" dirty="0"/>
              <a:t>을 계산한다</a:t>
            </a:r>
            <a:r>
              <a:rPr kumimoji="1" lang="en-US" altLang="ko-KR" dirty="0"/>
              <a:t>.</a:t>
            </a:r>
          </a:p>
        </p:txBody>
      </p:sp>
      <p:sp>
        <p:nvSpPr>
          <p:cNvPr id="13" name="모서리가 둥근 사각형 설명선[R] 10">
            <a:extLst>
              <a:ext uri="{FF2B5EF4-FFF2-40B4-BE49-F238E27FC236}">
                <a16:creationId xmlns:a16="http://schemas.microsoft.com/office/drawing/2014/main" xmlns="" id="{B7A93CD4-CBCF-4805-AA0D-EBB97176103E}"/>
              </a:ext>
            </a:extLst>
          </p:cNvPr>
          <p:cNvSpPr/>
          <p:nvPr/>
        </p:nvSpPr>
        <p:spPr>
          <a:xfrm>
            <a:off x="685678" y="4866968"/>
            <a:ext cx="4709282" cy="1349987"/>
          </a:xfrm>
          <a:prstGeom prst="wedgeRoundRectCallout">
            <a:avLst>
              <a:gd name="adj1" fmla="val -17901"/>
              <a:gd name="adj2" fmla="val 43135"/>
              <a:gd name="adj3" fmla="val 16667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kumimoji="1" lang="ko-KR" altLang="en-US" dirty="0"/>
              <a:t>각 카테고리 루트의 시작</a:t>
            </a:r>
            <a:r>
              <a:rPr kumimoji="1" lang="en-US" altLang="ko-KR" dirty="0"/>
              <a:t>/</a:t>
            </a:r>
            <a:r>
              <a:rPr kumimoji="1" lang="ko-KR" altLang="en-US" dirty="0"/>
              <a:t>끝의 최단거리를 계산해서 카테고리 루트들의 순서를 정한다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8323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79F26BF-523A-4505-A6D5-E7CAA3E4D234}"/>
              </a:ext>
            </a:extLst>
          </p:cNvPr>
          <p:cNvSpPr txBox="1"/>
          <p:nvPr/>
        </p:nvSpPr>
        <p:spPr>
          <a:xfrm>
            <a:off x="243729" y="252756"/>
            <a:ext cx="4392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n-ea"/>
              </a:rPr>
              <a:t>[Boundary / Control / Entity Class]</a:t>
            </a:r>
            <a:endParaRPr lang="ko-KR" altLang="en-US" sz="2000" b="1" dirty="0">
              <a:latin typeface="+mn-ea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B7471D53-7D5A-43F2-A594-165B1EF01AE4}"/>
              </a:ext>
            </a:extLst>
          </p:cNvPr>
          <p:cNvGrpSpPr/>
          <p:nvPr/>
        </p:nvGrpSpPr>
        <p:grpSpPr>
          <a:xfrm>
            <a:off x="2440082" y="1225649"/>
            <a:ext cx="7231337" cy="5080730"/>
            <a:chOff x="981329" y="833764"/>
            <a:chExt cx="7231337" cy="508073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xmlns="" id="{EBE2DAD6-8980-46EE-91A7-66CA58AE66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89" t="11358" r="83333" b="59136"/>
            <a:stretch/>
          </p:blipFill>
          <p:spPr>
            <a:xfrm>
              <a:off x="981329" y="833764"/>
              <a:ext cx="4676824" cy="5080730"/>
            </a:xfrm>
            <a:prstGeom prst="rect">
              <a:avLst/>
            </a:prstGeom>
          </p:spPr>
        </p:pic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xmlns="" id="{42E5B92D-A0C1-426E-B57D-061E85BC2464}"/>
                </a:ext>
              </a:extLst>
            </p:cNvPr>
            <p:cNvSpPr/>
            <p:nvPr/>
          </p:nvSpPr>
          <p:spPr>
            <a:xfrm>
              <a:off x="2370590" y="5490291"/>
              <a:ext cx="2004353" cy="42420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  <a:alpha val="17000"/>
              </a:schemeClr>
            </a:solidFill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xmlns="" id="{983E8FE3-6492-4085-B21A-897C1CBF4D80}"/>
                </a:ext>
              </a:extLst>
            </p:cNvPr>
            <p:cNvSpPr/>
            <p:nvPr/>
          </p:nvSpPr>
          <p:spPr>
            <a:xfrm>
              <a:off x="2794791" y="4222985"/>
              <a:ext cx="1198370" cy="8431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17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xmlns="" id="{D74AE1D2-0656-49D4-91C7-BFB5D68095CB}"/>
                </a:ext>
              </a:extLst>
            </p:cNvPr>
            <p:cNvSpPr/>
            <p:nvPr/>
          </p:nvSpPr>
          <p:spPr>
            <a:xfrm>
              <a:off x="2794791" y="2960990"/>
              <a:ext cx="2248268" cy="843100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  <a:alpha val="17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703A4675-3BB2-48B9-8B53-F3E9FFEAE103}"/>
                </a:ext>
              </a:extLst>
            </p:cNvPr>
            <p:cNvSpPr txBox="1"/>
            <p:nvPr/>
          </p:nvSpPr>
          <p:spPr>
            <a:xfrm>
              <a:off x="6096000" y="5517727"/>
              <a:ext cx="21166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Boundary Class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B31B1265-7A75-47D8-A75A-190D6777627E}"/>
                </a:ext>
              </a:extLst>
            </p:cNvPr>
            <p:cNvSpPr txBox="1"/>
            <p:nvPr/>
          </p:nvSpPr>
          <p:spPr>
            <a:xfrm>
              <a:off x="6096000" y="4222985"/>
              <a:ext cx="21166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Entity Class</a:t>
              </a:r>
              <a:endParaRPr lang="ko-KR" altLang="en-US" dirty="0">
                <a:latin typeface="+mn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D17AB286-B5F1-4C1B-BC04-028F7E971AC6}"/>
                </a:ext>
              </a:extLst>
            </p:cNvPr>
            <p:cNvSpPr txBox="1"/>
            <p:nvPr/>
          </p:nvSpPr>
          <p:spPr>
            <a:xfrm>
              <a:off x="6096000" y="2971951"/>
              <a:ext cx="21166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+mn-ea"/>
                </a:rPr>
                <a:t>Control Class</a:t>
              </a:r>
              <a:endParaRPr lang="ko-KR" altLang="en-US" dirty="0">
                <a:latin typeface="+mn-ea"/>
              </a:endParaRPr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xmlns="" id="{70533C7C-B6B1-43F4-805A-257DD612EB14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>
              <a:off x="5043059" y="3156617"/>
              <a:ext cx="1052941" cy="0"/>
            </a:xfrm>
            <a:prstGeom prst="straightConnector1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xmlns="" id="{C79C28B3-2F57-4767-AE8A-AE9BE483CA74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3993161" y="4407651"/>
              <a:ext cx="2102839" cy="0"/>
            </a:xfrm>
            <a:prstGeom prst="straightConnector1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>
              <a:extLst>
                <a:ext uri="{FF2B5EF4-FFF2-40B4-BE49-F238E27FC236}">
                  <a16:creationId xmlns:a16="http://schemas.microsoft.com/office/drawing/2014/main" xmlns="" id="{721BACFB-F7D9-41BC-9227-3B15ABC7B599}"/>
                </a:ext>
              </a:extLst>
            </p:cNvPr>
            <p:cNvCxnSpPr>
              <a:cxnSpLocks/>
              <a:stCxn id="13" idx="1"/>
              <a:endCxn id="9" idx="3"/>
            </p:cNvCxnSpPr>
            <p:nvPr/>
          </p:nvCxnSpPr>
          <p:spPr>
            <a:xfrm flipH="1">
              <a:off x="4374943" y="5702393"/>
              <a:ext cx="1721057" cy="0"/>
            </a:xfrm>
            <a:prstGeom prst="straightConnector1">
              <a:avLst/>
            </a:prstGeom>
            <a:ln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4165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06FE17D-42EE-4CE4-927F-25285F344E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29" t="36666" r="14464" b="24762"/>
          <a:stretch/>
        </p:blipFill>
        <p:spPr>
          <a:xfrm>
            <a:off x="243729" y="1650835"/>
            <a:ext cx="11458415" cy="4917464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E128626B-28A6-4EF5-AC44-7A5346AEC3EB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2437106" y="1042804"/>
            <a:ext cx="169304" cy="709149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3ADAADB-2EC8-4F47-9429-BD17F78CD2EF}"/>
              </a:ext>
            </a:extLst>
          </p:cNvPr>
          <p:cNvSpPr txBox="1"/>
          <p:nvPr/>
        </p:nvSpPr>
        <p:spPr>
          <a:xfrm>
            <a:off x="243729" y="252756"/>
            <a:ext cx="4392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n-ea"/>
              </a:rPr>
              <a:t>1. Boundary Class - </a:t>
            </a:r>
            <a:r>
              <a:rPr lang="en-US" altLang="ko-KR" sz="2000" b="1" dirty="0" err="1">
                <a:latin typeface="+mn-ea"/>
              </a:rPr>
              <a:t>MainActivity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442C415-A718-4C74-B0F1-DB5E5158D2C8}"/>
              </a:ext>
            </a:extLst>
          </p:cNvPr>
          <p:cNvSpPr txBox="1"/>
          <p:nvPr/>
        </p:nvSpPr>
        <p:spPr>
          <a:xfrm>
            <a:off x="243729" y="652866"/>
            <a:ext cx="11458415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각 카테고리별로 버튼 이 있고</a:t>
            </a:r>
            <a:r>
              <a:rPr kumimoji="1" lang="en-US" altLang="ko-KR" dirty="0">
                <a:latin typeface="+mn-ea"/>
              </a:rPr>
              <a:t>, </a:t>
            </a:r>
            <a:r>
              <a:rPr kumimoji="1" lang="ko-KR" altLang="en-US" dirty="0">
                <a:latin typeface="+mn-ea"/>
              </a:rPr>
              <a:t>버튼을 누르면 </a:t>
            </a:r>
            <a:r>
              <a:rPr kumimoji="1" lang="en-US" altLang="ko-KR" dirty="0" err="1">
                <a:latin typeface="+mn-ea"/>
              </a:rPr>
              <a:t>BrandController</a:t>
            </a:r>
            <a:r>
              <a:rPr kumimoji="1" lang="ko-KR" altLang="en-US" dirty="0">
                <a:latin typeface="+mn-ea"/>
              </a:rPr>
              <a:t>를 통해 브랜드 이름 정보를 불러온다</a:t>
            </a:r>
            <a:r>
              <a:rPr kumimoji="1" lang="en-US" altLang="ko-KR" dirty="0">
                <a:latin typeface="+mn-ea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이를 통해 브랜드들이 리스트 </a:t>
            </a:r>
            <a:r>
              <a:rPr kumimoji="1" lang="ko-KR" altLang="en-US" dirty="0" err="1">
                <a:latin typeface="+mn-ea"/>
              </a:rPr>
              <a:t>업된다</a:t>
            </a:r>
            <a:r>
              <a:rPr kumimoji="1" lang="en-US" altLang="ko-KR" dirty="0">
                <a:latin typeface="+mn-ea"/>
              </a:rPr>
              <a:t>.</a:t>
            </a:r>
            <a:endParaRPr lang="ko-KR" altLang="en-US" dirty="0">
              <a:latin typeface="+mn-ea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C474814F-B07E-4855-8367-5999E43B2601}"/>
              </a:ext>
            </a:extLst>
          </p:cNvPr>
          <p:cNvSpPr/>
          <p:nvPr/>
        </p:nvSpPr>
        <p:spPr>
          <a:xfrm>
            <a:off x="360165" y="1762125"/>
            <a:ext cx="2725935" cy="276226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7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xmlns="" id="{CA3F2A91-CD49-4F36-ABCE-0E936B6B1F97}"/>
              </a:ext>
            </a:extLst>
          </p:cNvPr>
          <p:cNvSpPr/>
          <p:nvPr/>
        </p:nvSpPr>
        <p:spPr>
          <a:xfrm>
            <a:off x="2362635" y="785628"/>
            <a:ext cx="487549" cy="257176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7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xmlns="" id="{1AFA405A-6891-4485-ACA0-AEE5DB8CD2C2}"/>
              </a:ext>
            </a:extLst>
          </p:cNvPr>
          <p:cNvSpPr/>
          <p:nvPr/>
        </p:nvSpPr>
        <p:spPr>
          <a:xfrm>
            <a:off x="5341000" y="777396"/>
            <a:ext cx="1649605" cy="285751"/>
          </a:xfrm>
          <a:prstGeom prst="roundRect">
            <a:avLst/>
          </a:prstGeom>
          <a:solidFill>
            <a:schemeClr val="accent6">
              <a:lumMod val="20000"/>
              <a:lumOff val="80000"/>
              <a:alpha val="17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xmlns="" id="{69BEF59C-A10D-4ABD-A8CF-C2C7027FB101}"/>
              </a:ext>
            </a:extLst>
          </p:cNvPr>
          <p:cNvSpPr/>
          <p:nvPr/>
        </p:nvSpPr>
        <p:spPr>
          <a:xfrm>
            <a:off x="1003103" y="2047876"/>
            <a:ext cx="3321247" cy="276226"/>
          </a:xfrm>
          <a:prstGeom prst="roundRect">
            <a:avLst/>
          </a:prstGeom>
          <a:solidFill>
            <a:schemeClr val="accent6">
              <a:lumMod val="20000"/>
              <a:lumOff val="80000"/>
              <a:alpha val="17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1839E7AA-3103-4883-BCAA-E4A439F47753}"/>
              </a:ext>
            </a:extLst>
          </p:cNvPr>
          <p:cNvCxnSpPr>
            <a:cxnSpLocks/>
          </p:cNvCxnSpPr>
          <p:nvPr/>
        </p:nvCxnSpPr>
        <p:spPr>
          <a:xfrm flipH="1">
            <a:off x="4324351" y="1072025"/>
            <a:ext cx="1266824" cy="966326"/>
          </a:xfrm>
          <a:prstGeom prst="straightConnector1">
            <a:avLst/>
          </a:prstGeom>
          <a:ln w="412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334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3ADAADB-2EC8-4F47-9429-BD17F78CD2EF}"/>
              </a:ext>
            </a:extLst>
          </p:cNvPr>
          <p:cNvSpPr txBox="1"/>
          <p:nvPr/>
        </p:nvSpPr>
        <p:spPr>
          <a:xfrm>
            <a:off x="243729" y="252756"/>
            <a:ext cx="4392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n-ea"/>
              </a:rPr>
              <a:t>1. Boundary Class - </a:t>
            </a:r>
            <a:r>
              <a:rPr lang="en-US" altLang="ko-KR" sz="2000" b="1" dirty="0" err="1">
                <a:latin typeface="+mn-ea"/>
              </a:rPr>
              <a:t>MainActivity</a:t>
            </a:r>
            <a:endParaRPr lang="ko-KR" altLang="en-US" sz="2000" b="1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06FE17D-42EE-4CE4-927F-25285F344E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29" t="36666" r="14464" b="24762"/>
          <a:stretch/>
        </p:blipFill>
        <p:spPr>
          <a:xfrm>
            <a:off x="243729" y="1650835"/>
            <a:ext cx="11458415" cy="49174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442C415-A718-4C74-B0F1-DB5E5158D2C8}"/>
              </a:ext>
            </a:extLst>
          </p:cNvPr>
          <p:cNvSpPr txBox="1"/>
          <p:nvPr/>
        </p:nvSpPr>
        <p:spPr>
          <a:xfrm>
            <a:off x="243729" y="652866"/>
            <a:ext cx="8621485" cy="4596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latin typeface="+mn-ea"/>
              </a:rPr>
              <a:t>MoveList</a:t>
            </a:r>
            <a:r>
              <a:rPr kumimoji="1" lang="en-US" altLang="ko-KR" dirty="0">
                <a:latin typeface="+mn-ea"/>
              </a:rPr>
              <a:t> </a:t>
            </a:r>
            <a:r>
              <a:rPr kumimoji="1" lang="ko-KR" altLang="en-US" dirty="0">
                <a:latin typeface="+mn-ea"/>
              </a:rPr>
              <a:t>라는 </a:t>
            </a:r>
            <a:r>
              <a:rPr kumimoji="1" lang="en-US" altLang="ko-KR" dirty="0" err="1">
                <a:latin typeface="+mn-ea"/>
              </a:rPr>
              <a:t>ArrayList</a:t>
            </a:r>
            <a:r>
              <a:rPr kumimoji="1" lang="ko-KR" altLang="en-US" dirty="0">
                <a:latin typeface="+mn-ea"/>
              </a:rPr>
              <a:t>에 사용자가 선택한 브랜드들을 저장한다</a:t>
            </a:r>
            <a:r>
              <a:rPr kumimoji="1" lang="en-US" altLang="ko-KR" dirty="0">
                <a:latin typeface="+mn-ea"/>
              </a:rPr>
              <a:t>.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C474814F-B07E-4855-8367-5999E43B2601}"/>
              </a:ext>
            </a:extLst>
          </p:cNvPr>
          <p:cNvSpPr/>
          <p:nvPr/>
        </p:nvSpPr>
        <p:spPr>
          <a:xfrm>
            <a:off x="1588879" y="4835689"/>
            <a:ext cx="1859172" cy="276226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7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E128626B-28A6-4EF5-AC44-7A5346AEC3EB}"/>
              </a:ext>
            </a:extLst>
          </p:cNvPr>
          <p:cNvCxnSpPr>
            <a:cxnSpLocks/>
          </p:cNvCxnSpPr>
          <p:nvPr/>
        </p:nvCxnSpPr>
        <p:spPr>
          <a:xfrm>
            <a:off x="1012628" y="1072024"/>
            <a:ext cx="576251" cy="3763665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xmlns="" id="{CA3F2A91-CD49-4F36-ABCE-0E936B6B1F97}"/>
              </a:ext>
            </a:extLst>
          </p:cNvPr>
          <p:cNvSpPr/>
          <p:nvPr/>
        </p:nvSpPr>
        <p:spPr>
          <a:xfrm>
            <a:off x="572692" y="786274"/>
            <a:ext cx="970347" cy="285750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7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77580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B3723DBC-8254-49BC-9A03-22AF969FEC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26" t="42083" r="13906" b="32421"/>
          <a:stretch/>
        </p:blipFill>
        <p:spPr>
          <a:xfrm>
            <a:off x="243729" y="1650835"/>
            <a:ext cx="11442251" cy="33688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3ADAADB-2EC8-4F47-9429-BD17F78CD2EF}"/>
              </a:ext>
            </a:extLst>
          </p:cNvPr>
          <p:cNvSpPr txBox="1"/>
          <p:nvPr/>
        </p:nvSpPr>
        <p:spPr>
          <a:xfrm>
            <a:off x="243729" y="252756"/>
            <a:ext cx="4392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n-ea"/>
              </a:rPr>
              <a:t>1. Boundary Class - </a:t>
            </a:r>
            <a:r>
              <a:rPr lang="en-US" altLang="ko-KR" sz="2000" b="1" dirty="0" err="1">
                <a:latin typeface="+mn-ea"/>
              </a:rPr>
              <a:t>MainActivity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442C415-A718-4C74-B0F1-DB5E5158D2C8}"/>
              </a:ext>
            </a:extLst>
          </p:cNvPr>
          <p:cNvSpPr txBox="1"/>
          <p:nvPr/>
        </p:nvSpPr>
        <p:spPr>
          <a:xfrm>
            <a:off x="243729" y="692172"/>
            <a:ext cx="11081496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+mn-ea"/>
              </a:rPr>
              <a:t>마지막 확인 버튼을 누르면 </a:t>
            </a:r>
            <a:r>
              <a:rPr kumimoji="1" lang="en-US" altLang="ko-KR" dirty="0" err="1">
                <a:latin typeface="+mn-ea"/>
              </a:rPr>
              <a:t>PathController</a:t>
            </a:r>
            <a:r>
              <a:rPr kumimoji="1" lang="ko-KR" altLang="en-US" dirty="0">
                <a:latin typeface="+mn-ea"/>
              </a:rPr>
              <a:t>에서 </a:t>
            </a:r>
            <a:r>
              <a:rPr kumimoji="1" lang="en-US" altLang="ko-KR" dirty="0" err="1">
                <a:latin typeface="+mn-ea"/>
              </a:rPr>
              <a:t>savePath</a:t>
            </a:r>
            <a:r>
              <a:rPr kumimoji="1" lang="ko-KR" altLang="en-US" dirty="0">
                <a:latin typeface="+mn-ea"/>
              </a:rPr>
              <a:t>함수를 호출하여</a:t>
            </a:r>
            <a:r>
              <a:rPr kumimoji="1" lang="en-US" altLang="ko-KR" dirty="0">
                <a:latin typeface="+mn-ea"/>
              </a:rPr>
              <a:t>, </a:t>
            </a:r>
            <a:r>
              <a:rPr kumimoji="1" lang="en-US" altLang="ko-KR" dirty="0" err="1">
                <a:latin typeface="+mn-ea"/>
              </a:rPr>
              <a:t>MoveList</a:t>
            </a:r>
            <a:r>
              <a:rPr kumimoji="1" lang="ko-KR" altLang="en-US" dirty="0">
                <a:latin typeface="+mn-ea"/>
              </a:rPr>
              <a:t>를 저장하도록 연결되었다</a:t>
            </a:r>
            <a:r>
              <a:rPr kumimoji="1" lang="en-US" altLang="ko-KR" dirty="0">
                <a:latin typeface="+mn-ea"/>
              </a:rPr>
              <a:t>.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C474814F-B07E-4855-8367-5999E43B2601}"/>
              </a:ext>
            </a:extLst>
          </p:cNvPr>
          <p:cNvSpPr/>
          <p:nvPr/>
        </p:nvSpPr>
        <p:spPr>
          <a:xfrm>
            <a:off x="1674603" y="3181349"/>
            <a:ext cx="2678321" cy="266701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7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E128626B-28A6-4EF5-AC44-7A5346AEC3EB}"/>
              </a:ext>
            </a:extLst>
          </p:cNvPr>
          <p:cNvCxnSpPr>
            <a:cxnSpLocks/>
            <a:stCxn id="19" idx="2"/>
            <a:endCxn id="12" idx="0"/>
          </p:cNvCxnSpPr>
          <p:nvPr/>
        </p:nvCxnSpPr>
        <p:spPr>
          <a:xfrm flipH="1">
            <a:off x="3013764" y="1127067"/>
            <a:ext cx="3125047" cy="2054282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xmlns="" id="{CA3F2A91-CD49-4F36-ABCE-0E936B6B1F97}"/>
              </a:ext>
            </a:extLst>
          </p:cNvPr>
          <p:cNvSpPr/>
          <p:nvPr/>
        </p:nvSpPr>
        <p:spPr>
          <a:xfrm>
            <a:off x="5441816" y="807868"/>
            <a:ext cx="1393990" cy="319199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7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95310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0816469B-7D01-4FF2-AD9C-EB78308C9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85" t="30695" r="52343" b="21388"/>
          <a:stretch/>
        </p:blipFill>
        <p:spPr>
          <a:xfrm>
            <a:off x="5784477" y="309065"/>
            <a:ext cx="6096000" cy="6277970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18D2189C-E629-4FC7-87F7-9E4E0461908B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2225870" y="2563090"/>
            <a:ext cx="3793930" cy="842993"/>
          </a:xfrm>
          <a:prstGeom prst="straightConnector1">
            <a:avLst/>
          </a:prstGeom>
          <a:ln w="412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E128626B-28A6-4EF5-AC44-7A5346AEC3EB}"/>
              </a:ext>
            </a:extLst>
          </p:cNvPr>
          <p:cNvCxnSpPr>
            <a:cxnSpLocks/>
            <a:stCxn id="12" idx="3"/>
            <a:endCxn id="19" idx="1"/>
          </p:cNvCxnSpPr>
          <p:nvPr/>
        </p:nvCxnSpPr>
        <p:spPr>
          <a:xfrm flipV="1">
            <a:off x="3840207" y="505455"/>
            <a:ext cx="2179593" cy="2495955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442C415-A718-4C74-B0F1-DB5E5158D2C8}"/>
              </a:ext>
            </a:extLst>
          </p:cNvPr>
          <p:cNvSpPr txBox="1"/>
          <p:nvPr/>
        </p:nvSpPr>
        <p:spPr>
          <a:xfrm>
            <a:off x="243729" y="652866"/>
            <a:ext cx="5204571" cy="3778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+mn-ea"/>
              </a:rPr>
              <a:t>Controller </a:t>
            </a:r>
            <a:r>
              <a:rPr kumimoji="1" lang="ko-KR" altLang="en-US" dirty="0">
                <a:latin typeface="+mn-ea"/>
              </a:rPr>
              <a:t>클래스에는 </a:t>
            </a:r>
            <a:r>
              <a:rPr kumimoji="1" lang="en-US" altLang="ko-KR" dirty="0" err="1">
                <a:latin typeface="+mn-ea"/>
              </a:rPr>
              <a:t>BrandController</a:t>
            </a:r>
            <a:r>
              <a:rPr kumimoji="1" lang="ko-KR" altLang="en-US" dirty="0">
                <a:latin typeface="+mn-ea"/>
              </a:rPr>
              <a:t>와 </a:t>
            </a:r>
            <a:r>
              <a:rPr kumimoji="1" lang="en-US" altLang="ko-KR" dirty="0" err="1">
                <a:latin typeface="+mn-ea"/>
              </a:rPr>
              <a:t>PathController</a:t>
            </a:r>
            <a:r>
              <a:rPr kumimoji="1" lang="ko-KR" altLang="en-US" dirty="0">
                <a:latin typeface="+mn-ea"/>
              </a:rPr>
              <a:t>가 있다</a:t>
            </a:r>
            <a:r>
              <a:rPr kumimoji="1"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latin typeface="+mn-ea"/>
              </a:rPr>
              <a:t>BrandController</a:t>
            </a:r>
            <a:r>
              <a:rPr kumimoji="1" lang="ko-KR" altLang="en-US" dirty="0">
                <a:latin typeface="+mn-ea"/>
              </a:rPr>
              <a:t>은 카테고리</a:t>
            </a:r>
            <a:r>
              <a:rPr kumimoji="1" lang="en-US" altLang="ko-KR" dirty="0">
                <a:latin typeface="+mn-ea"/>
              </a:rPr>
              <a:t>, </a:t>
            </a:r>
            <a:r>
              <a:rPr kumimoji="1" lang="ko-KR" altLang="en-US" dirty="0">
                <a:latin typeface="+mn-ea"/>
              </a:rPr>
              <a:t>카테고리별 브랜드 정보</a:t>
            </a:r>
            <a:r>
              <a:rPr kumimoji="1" lang="en-US" altLang="ko-KR" dirty="0">
                <a:latin typeface="+mn-ea"/>
              </a:rPr>
              <a:t>, </a:t>
            </a:r>
            <a:r>
              <a:rPr kumimoji="1" lang="ko-KR" altLang="en-US" dirty="0">
                <a:latin typeface="+mn-ea"/>
              </a:rPr>
              <a:t>카테고리별 브랜드 이름 정보를 불러오는 메소드들</a:t>
            </a:r>
            <a:r>
              <a:rPr kumimoji="1" lang="en-US" altLang="ko-KR" dirty="0">
                <a:latin typeface="+mn-ea"/>
              </a:rPr>
              <a:t>(</a:t>
            </a:r>
            <a:r>
              <a:rPr kumimoji="1" lang="en-US" altLang="ko-KR" dirty="0" err="1">
                <a:latin typeface="+mn-ea"/>
              </a:rPr>
              <a:t>getSporBrName</a:t>
            </a:r>
            <a:r>
              <a:rPr kumimoji="1" lang="en-US" altLang="ko-KR" dirty="0">
                <a:latin typeface="+mn-ea"/>
              </a:rPr>
              <a:t>, </a:t>
            </a:r>
            <a:r>
              <a:rPr kumimoji="1" lang="en-US" altLang="ko-KR" dirty="0" err="1">
                <a:latin typeface="+mn-ea"/>
              </a:rPr>
              <a:t>getClotBrName</a:t>
            </a:r>
            <a:r>
              <a:rPr kumimoji="1" lang="en-US" altLang="ko-KR" dirty="0">
                <a:latin typeface="+mn-ea"/>
              </a:rPr>
              <a:t>, </a:t>
            </a:r>
            <a:r>
              <a:rPr kumimoji="1" lang="en-US" altLang="ko-KR" dirty="0" err="1">
                <a:latin typeface="+mn-ea"/>
              </a:rPr>
              <a:t>getCosmeBrName</a:t>
            </a:r>
            <a:r>
              <a:rPr kumimoji="1" lang="en-US" altLang="ko-KR" dirty="0">
                <a:latin typeface="+mn-ea"/>
              </a:rPr>
              <a:t>)</a:t>
            </a:r>
            <a:r>
              <a:rPr kumimoji="1" lang="ko-KR" altLang="en-US" dirty="0">
                <a:latin typeface="+mn-ea"/>
              </a:rPr>
              <a:t>으로 구성된다</a:t>
            </a:r>
            <a:r>
              <a:rPr kumimoji="1" lang="en-US" altLang="ko-KR" dirty="0">
                <a:latin typeface="+mn-ea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ko-KR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3ADAADB-2EC8-4F47-9429-BD17F78CD2EF}"/>
              </a:ext>
            </a:extLst>
          </p:cNvPr>
          <p:cNvSpPr txBox="1"/>
          <p:nvPr/>
        </p:nvSpPr>
        <p:spPr>
          <a:xfrm>
            <a:off x="243729" y="252756"/>
            <a:ext cx="4392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n-ea"/>
              </a:rPr>
              <a:t>2. Control Class - </a:t>
            </a:r>
            <a:r>
              <a:rPr lang="en-US" altLang="ko-KR" sz="2000" b="1" dirty="0" err="1">
                <a:latin typeface="+mn-ea"/>
              </a:rPr>
              <a:t>BrandController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xmlns="" id="{C474814F-B07E-4855-8367-5999E43B2601}"/>
              </a:ext>
            </a:extLst>
          </p:cNvPr>
          <p:cNvSpPr/>
          <p:nvPr/>
        </p:nvSpPr>
        <p:spPr>
          <a:xfrm>
            <a:off x="2112236" y="2853772"/>
            <a:ext cx="1727971" cy="295276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7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xmlns="" id="{CA3F2A91-CD49-4F36-ABCE-0E936B6B1F97}"/>
              </a:ext>
            </a:extLst>
          </p:cNvPr>
          <p:cNvSpPr/>
          <p:nvPr/>
        </p:nvSpPr>
        <p:spPr>
          <a:xfrm>
            <a:off x="6019800" y="358044"/>
            <a:ext cx="4010025" cy="294822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7000"/>
            </a:schemeClr>
          </a:solidFill>
          <a:ln w="28575">
            <a:solidFill>
              <a:schemeClr val="accent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xmlns="" id="{1153203B-AE39-4BD3-BE43-B7366675D3F8}"/>
              </a:ext>
            </a:extLst>
          </p:cNvPr>
          <p:cNvSpPr/>
          <p:nvPr/>
        </p:nvSpPr>
        <p:spPr>
          <a:xfrm>
            <a:off x="576265" y="3263207"/>
            <a:ext cx="1649605" cy="285751"/>
          </a:xfrm>
          <a:prstGeom prst="roundRect">
            <a:avLst/>
          </a:prstGeom>
          <a:solidFill>
            <a:schemeClr val="accent6">
              <a:lumMod val="20000"/>
              <a:lumOff val="80000"/>
              <a:alpha val="17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xmlns="" id="{E46CC4F7-0BFD-4E56-9079-1DF7D37E7EE6}"/>
              </a:ext>
            </a:extLst>
          </p:cNvPr>
          <p:cNvSpPr/>
          <p:nvPr/>
        </p:nvSpPr>
        <p:spPr>
          <a:xfrm>
            <a:off x="6019800" y="2402887"/>
            <a:ext cx="4010025" cy="320406"/>
          </a:xfrm>
          <a:prstGeom prst="roundRect">
            <a:avLst/>
          </a:prstGeom>
          <a:solidFill>
            <a:schemeClr val="accent6">
              <a:lumMod val="20000"/>
              <a:lumOff val="80000"/>
              <a:alpha val="17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xmlns="" id="{BF66FF5A-4215-4A77-ACD0-B9F5068FA63F}"/>
              </a:ext>
            </a:extLst>
          </p:cNvPr>
          <p:cNvSpPr/>
          <p:nvPr/>
        </p:nvSpPr>
        <p:spPr>
          <a:xfrm>
            <a:off x="2291921" y="3263207"/>
            <a:ext cx="1987115" cy="295276"/>
          </a:xfrm>
          <a:prstGeom prst="roundRect">
            <a:avLst/>
          </a:prstGeom>
          <a:solidFill>
            <a:schemeClr val="accent5">
              <a:lumMod val="20000"/>
              <a:lumOff val="80000"/>
              <a:alpha val="17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xmlns="" id="{0CC74AA1-D7F3-4DF7-8D39-6AB91FB0B3C7}"/>
              </a:ext>
            </a:extLst>
          </p:cNvPr>
          <p:cNvSpPr/>
          <p:nvPr/>
        </p:nvSpPr>
        <p:spPr>
          <a:xfrm>
            <a:off x="6019800" y="4443741"/>
            <a:ext cx="4114800" cy="294822"/>
          </a:xfrm>
          <a:prstGeom prst="roundRect">
            <a:avLst/>
          </a:prstGeom>
          <a:solidFill>
            <a:schemeClr val="accent5">
              <a:lumMod val="20000"/>
              <a:lumOff val="80000"/>
              <a:alpha val="17000"/>
            </a:schemeClr>
          </a:solidFill>
          <a:ln w="28575">
            <a:solidFill>
              <a:schemeClr val="accent5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86C2B6DD-B3EA-41B3-9C6F-3EF833B92DFB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4279036" y="3410845"/>
            <a:ext cx="3459698" cy="1175760"/>
          </a:xfrm>
          <a:prstGeom prst="straightConnector1">
            <a:avLst/>
          </a:prstGeom>
          <a:ln w="412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9789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81135DC-D549-44E6-9EB3-D1AFD1ABB0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20" t="11261" r="53437" b="55417"/>
          <a:stretch/>
        </p:blipFill>
        <p:spPr>
          <a:xfrm>
            <a:off x="5713610" y="1397954"/>
            <a:ext cx="5882330" cy="4062091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18D2189C-E629-4FC7-87F7-9E4E0461908B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2290439" y="2345449"/>
            <a:ext cx="4091311" cy="1389216"/>
          </a:xfrm>
          <a:prstGeom prst="straightConnector1">
            <a:avLst/>
          </a:prstGeom>
          <a:ln w="412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3ADAADB-2EC8-4F47-9429-BD17F78CD2EF}"/>
              </a:ext>
            </a:extLst>
          </p:cNvPr>
          <p:cNvSpPr txBox="1"/>
          <p:nvPr/>
        </p:nvSpPr>
        <p:spPr>
          <a:xfrm>
            <a:off x="243729" y="252756"/>
            <a:ext cx="4392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n-ea"/>
              </a:rPr>
              <a:t>2. Control Class - </a:t>
            </a:r>
            <a:r>
              <a:rPr lang="en-US" altLang="ko-KR" sz="2000" b="1" dirty="0" err="1">
                <a:latin typeface="+mn-ea"/>
              </a:rPr>
              <a:t>PathController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442C415-A718-4C74-B0F1-DB5E5158D2C8}"/>
              </a:ext>
            </a:extLst>
          </p:cNvPr>
          <p:cNvSpPr txBox="1"/>
          <p:nvPr/>
        </p:nvSpPr>
        <p:spPr>
          <a:xfrm>
            <a:off x="243729" y="1260673"/>
            <a:ext cx="5204571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 err="1">
                <a:latin typeface="+mn-ea"/>
              </a:rPr>
              <a:t>PathController</a:t>
            </a:r>
            <a:r>
              <a:rPr kumimoji="1" lang="ko-KR" altLang="en-US" dirty="0">
                <a:latin typeface="+mn-ea"/>
              </a:rPr>
              <a:t>에는 </a:t>
            </a:r>
            <a:r>
              <a:rPr kumimoji="1" lang="en-US" altLang="ko-KR" dirty="0">
                <a:latin typeface="+mn-ea"/>
              </a:rPr>
              <a:t>Boundary</a:t>
            </a:r>
            <a:r>
              <a:rPr kumimoji="1" lang="ko-KR" altLang="en-US" dirty="0">
                <a:latin typeface="+mn-ea"/>
              </a:rPr>
              <a:t>에서 사용자가 선택한 동선 정보를 저장 하도록 하는 </a:t>
            </a:r>
            <a:r>
              <a:rPr kumimoji="1" lang="en-US" altLang="ko-KR" dirty="0" err="1">
                <a:latin typeface="+mn-ea"/>
              </a:rPr>
              <a:t>savePath</a:t>
            </a:r>
            <a:r>
              <a:rPr kumimoji="1" lang="en-US" altLang="ko-KR" dirty="0">
                <a:latin typeface="+mn-ea"/>
              </a:rPr>
              <a:t> </a:t>
            </a:r>
            <a:r>
              <a:rPr kumimoji="1" lang="ko-KR" altLang="en-US" dirty="0">
                <a:latin typeface="+mn-ea"/>
              </a:rPr>
              <a:t>메소드가 있다</a:t>
            </a:r>
            <a:r>
              <a:rPr kumimoji="1" lang="en-US" altLang="ko-KR" dirty="0">
                <a:latin typeface="+mn-ea"/>
              </a:rPr>
              <a:t>. </a:t>
            </a:r>
            <a:r>
              <a:rPr kumimoji="1" lang="ko-KR" altLang="en-US" dirty="0">
                <a:latin typeface="+mn-ea"/>
              </a:rPr>
              <a:t>이 메소드는 </a:t>
            </a:r>
            <a:r>
              <a:rPr kumimoji="1" lang="en-US" altLang="ko-KR" dirty="0">
                <a:latin typeface="+mn-ea"/>
              </a:rPr>
              <a:t>Path entity </a:t>
            </a:r>
            <a:r>
              <a:rPr kumimoji="1" lang="ko-KR" altLang="en-US" dirty="0">
                <a:latin typeface="+mn-ea"/>
              </a:rPr>
              <a:t>클래스의 </a:t>
            </a:r>
            <a:r>
              <a:rPr kumimoji="1" lang="en-US" altLang="ko-KR" dirty="0">
                <a:latin typeface="+mn-ea"/>
              </a:rPr>
              <a:t>save </a:t>
            </a:r>
            <a:r>
              <a:rPr kumimoji="1" lang="ko-KR" altLang="en-US" dirty="0">
                <a:latin typeface="+mn-ea"/>
              </a:rPr>
              <a:t>메소드를 호출하여 동선 정보를 저장한다</a:t>
            </a:r>
            <a:r>
              <a:rPr kumimoji="1" lang="en-US" altLang="ko-KR" dirty="0">
                <a:latin typeface="+mn-ea"/>
              </a:rPr>
              <a:t>.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xmlns="" id="{1153203B-AE39-4BD3-BE43-B7366675D3F8}"/>
              </a:ext>
            </a:extLst>
          </p:cNvPr>
          <p:cNvSpPr/>
          <p:nvPr/>
        </p:nvSpPr>
        <p:spPr>
          <a:xfrm>
            <a:off x="587871" y="2178761"/>
            <a:ext cx="1702568" cy="333375"/>
          </a:xfrm>
          <a:prstGeom prst="roundRect">
            <a:avLst/>
          </a:prstGeom>
          <a:solidFill>
            <a:schemeClr val="accent6">
              <a:lumMod val="20000"/>
              <a:lumOff val="80000"/>
              <a:alpha val="17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xmlns="" id="{E46CC4F7-0BFD-4E56-9079-1DF7D37E7EE6}"/>
              </a:ext>
            </a:extLst>
          </p:cNvPr>
          <p:cNvSpPr/>
          <p:nvPr/>
        </p:nvSpPr>
        <p:spPr>
          <a:xfrm>
            <a:off x="6381750" y="3574462"/>
            <a:ext cx="4648200" cy="320406"/>
          </a:xfrm>
          <a:prstGeom prst="roundRect">
            <a:avLst/>
          </a:prstGeom>
          <a:solidFill>
            <a:schemeClr val="accent6">
              <a:lumMod val="20000"/>
              <a:lumOff val="80000"/>
              <a:alpha val="17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83325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AB434B44-9F7C-4247-BC01-FA006B6775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64" t="11429" r="43572" b="35714"/>
          <a:stretch/>
        </p:blipFill>
        <p:spPr>
          <a:xfrm>
            <a:off x="4701010" y="359229"/>
            <a:ext cx="7213745" cy="6095999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xmlns="" id="{65DD01E0-F389-4310-A6E0-968278DE2333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 flipV="1">
            <a:off x="2743593" y="2309926"/>
            <a:ext cx="2516928" cy="263826"/>
          </a:xfrm>
          <a:prstGeom prst="straightConnector1">
            <a:avLst/>
          </a:prstGeom>
          <a:ln w="41275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36726244-C819-4816-95A9-9935F7EB4A1A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1839755" y="2034957"/>
            <a:ext cx="3420766" cy="535103"/>
          </a:xfrm>
          <a:prstGeom prst="straightConnector1">
            <a:avLst/>
          </a:prstGeom>
          <a:ln w="412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3ADAADB-2EC8-4F47-9429-BD17F78CD2EF}"/>
              </a:ext>
            </a:extLst>
          </p:cNvPr>
          <p:cNvSpPr txBox="1"/>
          <p:nvPr/>
        </p:nvSpPr>
        <p:spPr>
          <a:xfrm>
            <a:off x="243729" y="252756"/>
            <a:ext cx="4392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n-ea"/>
              </a:rPr>
              <a:t>3. Entity Class – Brand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3442C415-A718-4C74-B0F1-DB5E5158D2C8}"/>
              </a:ext>
            </a:extLst>
          </p:cNvPr>
          <p:cNvSpPr txBox="1"/>
          <p:nvPr/>
        </p:nvSpPr>
        <p:spPr>
          <a:xfrm>
            <a:off x="243730" y="652865"/>
            <a:ext cx="4392706" cy="2952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+mn-ea"/>
              </a:rPr>
              <a:t>Brand(</a:t>
            </a:r>
            <a:r>
              <a:rPr kumimoji="1" lang="ko-KR" altLang="en-US" dirty="0">
                <a:latin typeface="+mn-ea"/>
              </a:rPr>
              <a:t>브랜드</a:t>
            </a:r>
            <a:r>
              <a:rPr kumimoji="1" lang="en-US" altLang="ko-KR" dirty="0">
                <a:latin typeface="+mn-ea"/>
              </a:rPr>
              <a:t>) Entity</a:t>
            </a:r>
            <a:r>
              <a:rPr kumimoji="1" lang="ko-KR" altLang="en-US" dirty="0">
                <a:latin typeface="+mn-ea"/>
              </a:rPr>
              <a:t>와 </a:t>
            </a:r>
            <a:r>
              <a:rPr kumimoji="1" lang="en-US" altLang="ko-KR" dirty="0">
                <a:latin typeface="+mn-ea"/>
              </a:rPr>
              <a:t>Path(</a:t>
            </a:r>
            <a:r>
              <a:rPr kumimoji="1" lang="ko-KR" altLang="en-US" dirty="0">
                <a:latin typeface="+mn-ea"/>
              </a:rPr>
              <a:t>동선</a:t>
            </a:r>
            <a:r>
              <a:rPr kumimoji="1" lang="en-US" altLang="ko-KR" dirty="0">
                <a:latin typeface="+mn-ea"/>
              </a:rPr>
              <a:t>) Entity</a:t>
            </a:r>
            <a:r>
              <a:rPr kumimoji="1" lang="ko-KR" altLang="en-US" dirty="0">
                <a:latin typeface="+mn-ea"/>
              </a:rPr>
              <a:t>가 있다</a:t>
            </a:r>
            <a:r>
              <a:rPr kumimoji="1"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kumimoji="1" lang="en-US" altLang="ko-KR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+mn-ea"/>
              </a:rPr>
              <a:t>Brand entity class</a:t>
            </a:r>
            <a:r>
              <a:rPr kumimoji="1" lang="ko-KR" altLang="en-US" dirty="0">
                <a:latin typeface="+mn-ea"/>
              </a:rPr>
              <a:t>는 매장 이름</a:t>
            </a:r>
            <a:r>
              <a:rPr kumimoji="1" lang="en-US" altLang="ko-KR" dirty="0">
                <a:latin typeface="+mn-ea"/>
              </a:rPr>
              <a:t>,         </a:t>
            </a:r>
            <a:r>
              <a:rPr kumimoji="1" lang="ko-KR" altLang="en-US" dirty="0">
                <a:latin typeface="+mn-ea"/>
              </a:rPr>
              <a:t>매장 제품군</a:t>
            </a:r>
            <a:r>
              <a:rPr kumimoji="1" lang="en-US" altLang="ko-KR" dirty="0">
                <a:latin typeface="+mn-ea"/>
              </a:rPr>
              <a:t>, </a:t>
            </a:r>
            <a:r>
              <a:rPr kumimoji="1" lang="ko-KR" altLang="en-US" dirty="0">
                <a:latin typeface="+mn-ea"/>
              </a:rPr>
              <a:t>매장 </a:t>
            </a:r>
            <a:r>
              <a:rPr kumimoji="1" lang="en-US" altLang="ko-KR" dirty="0">
                <a:latin typeface="+mn-ea"/>
              </a:rPr>
              <a:t>ID(</a:t>
            </a:r>
            <a:r>
              <a:rPr kumimoji="1" lang="ko-KR" altLang="en-US" dirty="0">
                <a:latin typeface="+mn-ea"/>
              </a:rPr>
              <a:t>임의로 부여</a:t>
            </a:r>
            <a:r>
              <a:rPr kumimoji="1" lang="en-US" altLang="ko-KR" dirty="0">
                <a:latin typeface="+mn-ea"/>
              </a:rPr>
              <a:t>)</a:t>
            </a:r>
            <a:r>
              <a:rPr kumimoji="1" lang="ko-KR" altLang="en-US" dirty="0">
                <a:latin typeface="+mn-ea"/>
              </a:rPr>
              <a:t>를 멤버변수로 가진다</a:t>
            </a:r>
            <a:r>
              <a:rPr kumimoji="1" lang="en-US" altLang="ko-KR" dirty="0">
                <a:latin typeface="+mn-ea"/>
              </a:rPr>
              <a:t>. </a:t>
            </a:r>
            <a:r>
              <a:rPr kumimoji="1" lang="ko-KR" altLang="en-US" dirty="0">
                <a:latin typeface="+mn-ea"/>
              </a:rPr>
              <a:t>또한</a:t>
            </a:r>
            <a:r>
              <a:rPr kumimoji="1" lang="en-US" altLang="ko-KR" dirty="0">
                <a:latin typeface="+mn-ea"/>
              </a:rPr>
              <a:t>, </a:t>
            </a:r>
            <a:r>
              <a:rPr kumimoji="1" lang="ko-KR" altLang="en-US" dirty="0">
                <a:latin typeface="+mn-ea"/>
              </a:rPr>
              <a:t>각 변수에 대한 </a:t>
            </a:r>
            <a:r>
              <a:rPr kumimoji="1" lang="en-US" altLang="ko-KR" dirty="0">
                <a:latin typeface="+mn-ea"/>
              </a:rPr>
              <a:t>get </a:t>
            </a:r>
            <a:r>
              <a:rPr kumimoji="1" lang="ko-KR" altLang="en-US" dirty="0">
                <a:latin typeface="+mn-ea"/>
              </a:rPr>
              <a:t>메소드가 있다</a:t>
            </a:r>
            <a:r>
              <a:rPr kumimoji="1" lang="en-US" altLang="ko-KR" dirty="0">
                <a:latin typeface="+mn-ea"/>
              </a:rPr>
              <a:t>.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xmlns="" id="{1153203B-AE39-4BD3-BE43-B7366675D3F8}"/>
              </a:ext>
            </a:extLst>
          </p:cNvPr>
          <p:cNvSpPr/>
          <p:nvPr/>
        </p:nvSpPr>
        <p:spPr>
          <a:xfrm>
            <a:off x="2743593" y="1962512"/>
            <a:ext cx="1027340" cy="400110"/>
          </a:xfrm>
          <a:prstGeom prst="roundRect">
            <a:avLst/>
          </a:prstGeom>
          <a:solidFill>
            <a:schemeClr val="accent6">
              <a:lumMod val="20000"/>
              <a:lumOff val="80000"/>
              <a:alpha val="17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xmlns="" id="{E46CC4F7-0BFD-4E56-9079-1DF7D37E7EE6}"/>
              </a:ext>
            </a:extLst>
          </p:cNvPr>
          <p:cNvSpPr/>
          <p:nvPr/>
        </p:nvSpPr>
        <p:spPr>
          <a:xfrm>
            <a:off x="5260522" y="1649301"/>
            <a:ext cx="1891392" cy="245747"/>
          </a:xfrm>
          <a:prstGeom prst="roundRect">
            <a:avLst/>
          </a:prstGeom>
          <a:solidFill>
            <a:schemeClr val="accent6">
              <a:lumMod val="20000"/>
              <a:lumOff val="80000"/>
              <a:alpha val="17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18D2189C-E629-4FC7-87F7-9E4E0461908B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3770933" y="1772175"/>
            <a:ext cx="1489589" cy="390392"/>
          </a:xfrm>
          <a:prstGeom prst="straightConnector1">
            <a:avLst/>
          </a:prstGeom>
          <a:ln w="412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xmlns="" id="{3F82147D-113F-4577-B25D-67B19E60E831}"/>
              </a:ext>
            </a:extLst>
          </p:cNvPr>
          <p:cNvSpPr/>
          <p:nvPr/>
        </p:nvSpPr>
        <p:spPr>
          <a:xfrm>
            <a:off x="572861" y="2370005"/>
            <a:ext cx="1266894" cy="400110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7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xmlns="" id="{A78322B8-3371-417C-820D-CAF2B9205A2E}"/>
              </a:ext>
            </a:extLst>
          </p:cNvPr>
          <p:cNvSpPr/>
          <p:nvPr/>
        </p:nvSpPr>
        <p:spPr>
          <a:xfrm>
            <a:off x="5260521" y="1907347"/>
            <a:ext cx="2914649" cy="255220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7000"/>
            </a:schemeClr>
          </a:solidFill>
          <a:ln w="28575">
            <a:solidFill>
              <a:schemeClr val="accent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xmlns="" id="{F1F8D202-82FD-48EE-863E-96CFD118531C}"/>
              </a:ext>
            </a:extLst>
          </p:cNvPr>
          <p:cNvSpPr/>
          <p:nvPr/>
        </p:nvSpPr>
        <p:spPr>
          <a:xfrm>
            <a:off x="1962422" y="2370005"/>
            <a:ext cx="781171" cy="407493"/>
          </a:xfrm>
          <a:prstGeom prst="roundRect">
            <a:avLst/>
          </a:prstGeom>
          <a:solidFill>
            <a:schemeClr val="accent5">
              <a:lumMod val="20000"/>
              <a:lumOff val="80000"/>
              <a:alpha val="17000"/>
            </a:schemeClr>
          </a:solidFill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xmlns="" id="{DB7D0541-F02C-418F-9152-46E626F67825}"/>
              </a:ext>
            </a:extLst>
          </p:cNvPr>
          <p:cNvSpPr/>
          <p:nvPr/>
        </p:nvSpPr>
        <p:spPr>
          <a:xfrm>
            <a:off x="5260521" y="2184785"/>
            <a:ext cx="1390157" cy="250282"/>
          </a:xfrm>
          <a:prstGeom prst="roundRect">
            <a:avLst/>
          </a:prstGeom>
          <a:solidFill>
            <a:schemeClr val="accent5">
              <a:lumMod val="20000"/>
              <a:lumOff val="80000"/>
              <a:alpha val="17000"/>
            </a:schemeClr>
          </a:solidFill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4968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</TotalTime>
  <Words>976</Words>
  <Application>Microsoft Office PowerPoint</Application>
  <PresentationFormat>와이드스크린</PresentationFormat>
  <Paragraphs>153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7" baseType="lpstr">
      <vt:lpstr>08서울남산체 B</vt:lpstr>
      <vt:lpstr>MathJax_Math-italic</vt:lpstr>
      <vt:lpstr>News Cycle</vt:lpstr>
      <vt:lpstr>SeoulNamsan CEB</vt:lpstr>
      <vt:lpstr>맑은 고딕</vt:lpstr>
      <vt:lpstr>Arial</vt:lpstr>
      <vt:lpstr>Wingdings</vt:lpstr>
      <vt:lpstr>Office 테마</vt:lpstr>
      <vt:lpstr>PowerPoint 프레젠테이션</vt:lpstr>
      <vt:lpstr>코딩 가이드라인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Entity Class Diagram</vt:lpstr>
      <vt:lpstr>PowerPoint 프레젠테이션</vt:lpstr>
      <vt:lpstr>Table Design </vt:lpstr>
      <vt:lpstr>PowerPoint 프레젠테이션</vt:lpstr>
      <vt:lpstr>PowerPoint 프레젠테이션</vt:lpstr>
      <vt:lpstr>PowerPoint 프레젠테이션</vt:lpstr>
      <vt:lpstr>현위치 설정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길찾기 로직  조사 및 결정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 Min</dc:creator>
  <cp:lastModifiedBy>USER</cp:lastModifiedBy>
  <cp:revision>74</cp:revision>
  <dcterms:created xsi:type="dcterms:W3CDTF">2019-11-12T11:46:29Z</dcterms:created>
  <dcterms:modified xsi:type="dcterms:W3CDTF">2019-12-09T13:56:25Z</dcterms:modified>
</cp:coreProperties>
</file>